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304" r:id="rId2"/>
    <p:sldId id="305" r:id="rId3"/>
    <p:sldId id="282" r:id="rId4"/>
    <p:sldId id="286" r:id="rId5"/>
    <p:sldId id="278" r:id="rId6"/>
    <p:sldId id="280" r:id="rId7"/>
    <p:sldId id="281" r:id="rId8"/>
    <p:sldId id="277" r:id="rId9"/>
    <p:sldId id="264" r:id="rId10"/>
    <p:sldId id="267" r:id="rId11"/>
    <p:sldId id="262" r:id="rId12"/>
    <p:sldId id="302" r:id="rId13"/>
    <p:sldId id="270" r:id="rId14"/>
    <p:sldId id="271" r:id="rId15"/>
    <p:sldId id="268" r:id="rId16"/>
    <p:sldId id="269" r:id="rId17"/>
    <p:sldId id="287" r:id="rId18"/>
    <p:sldId id="288" r:id="rId19"/>
    <p:sldId id="293" r:id="rId20"/>
    <p:sldId id="289" r:id="rId21"/>
    <p:sldId id="303" r:id="rId22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DBD0"/>
    <a:srgbClr val="898484"/>
    <a:srgbClr val="F8CBC3"/>
    <a:srgbClr val="AEA8A7"/>
    <a:srgbClr val="FFFAEF"/>
    <a:srgbClr val="D896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DD5"/>
          </a:solidFill>
        </a:fill>
      </a:tcStyle>
    </a:wholeTbl>
    <a:band2H>
      <a:tcTxStyle/>
      <a:tcStyle>
        <a:tcBdr/>
        <a:fill>
          <a:solidFill>
            <a:srgbClr val="E7EFEB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CE3ED"/>
          </a:solidFill>
        </a:fill>
      </a:tcStyle>
    </a:wholeTbl>
    <a:band2H>
      <a:tcTxStyle/>
      <a:tcStyle>
        <a:tcBdr/>
        <a:fill>
          <a:solidFill>
            <a:srgbClr val="E7F2F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ADECB"/>
          </a:solidFill>
        </a:fill>
      </a:tcStyle>
    </a:wholeTbl>
    <a:band2H>
      <a:tcTxStyle/>
      <a:tcStyle>
        <a:tcBdr/>
        <a:fill>
          <a:solidFill>
            <a:srgbClr val="FCEF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8902"/>
    <p:restoredTop sz="95223"/>
  </p:normalViewPr>
  <p:slideViewPr>
    <p:cSldViewPr snapToGrid="0" snapToObjects="1">
      <p:cViewPr>
        <p:scale>
          <a:sx n="84" d="100"/>
          <a:sy n="84" d="100"/>
        </p:scale>
        <p:origin x="144" y="5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56105248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 latinLnBrk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9668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0401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2" name="Shape 12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kkjj</a:t>
            </a:r>
          </a:p>
        </p:txBody>
      </p:sp>
    </p:spTree>
    <p:extLst>
      <p:ext uri="{BB962C8B-B14F-4D97-AF65-F5344CB8AC3E}">
        <p14:creationId xmlns:p14="http://schemas.microsoft.com/office/powerpoint/2010/main" val="4601995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5450" y="600075"/>
            <a:ext cx="5943600" cy="334327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679450" y="3943572"/>
            <a:ext cx="5435600" cy="3900488"/>
          </a:xfrm>
        </p:spPr>
        <p:txBody>
          <a:bodyPr/>
          <a:lstStyle/>
          <a:p>
            <a:pPr lvl="0"/>
            <a:r>
              <a:rPr lang="en-US" b="1" kern="1200" dirty="0">
                <a:solidFill>
                  <a:schemeClr val="tx1"/>
                </a:solidFill>
                <a:effectLst/>
              </a:rPr>
              <a:t>Setting SMART goals</a:t>
            </a:r>
            <a:r>
              <a:rPr lang="en-US" kern="1200" dirty="0">
                <a:solidFill>
                  <a:schemeClr val="tx1"/>
                </a:solidFill>
                <a:effectLst/>
              </a:rPr>
              <a:t>: </a:t>
            </a:r>
          </a:p>
          <a:p>
            <a:pPr lvl="0"/>
            <a:r>
              <a:rPr lang="en-US" dirty="0"/>
              <a:t>Ask yourselves: </a:t>
            </a:r>
            <a:r>
              <a:rPr lang="en-US" kern="1200" dirty="0">
                <a:solidFill>
                  <a:schemeClr val="tx1"/>
                </a:solidFill>
                <a:effectLst/>
              </a:rPr>
              <a:t>What would your GM want to know?</a:t>
            </a:r>
            <a:endParaRPr lang="en-GB" kern="1200" dirty="0">
              <a:solidFill>
                <a:schemeClr val="tx1"/>
              </a:solidFill>
              <a:effectLst/>
            </a:endParaRPr>
          </a:p>
          <a:p>
            <a:pPr lvl="2"/>
            <a:r>
              <a:rPr lang="en-US" kern="1200" dirty="0">
                <a:solidFill>
                  <a:schemeClr val="tx1"/>
                </a:solidFill>
                <a:effectLst/>
              </a:rPr>
              <a:t># booked &amp; show-rate</a:t>
            </a:r>
            <a:endParaRPr lang="en-GB" kern="1200" dirty="0">
              <a:solidFill>
                <a:schemeClr val="tx1"/>
              </a:solidFill>
              <a:effectLst/>
            </a:endParaRPr>
          </a:p>
          <a:p>
            <a:pPr lvl="2"/>
            <a:r>
              <a:rPr lang="en-US" kern="1200" dirty="0">
                <a:solidFill>
                  <a:schemeClr val="tx1"/>
                </a:solidFill>
                <a:effectLst/>
              </a:rPr>
              <a:t>Total time of MC and % of the day’s business contribution</a:t>
            </a:r>
            <a:endParaRPr lang="en-GB" kern="1200" dirty="0">
              <a:solidFill>
                <a:schemeClr val="tx1"/>
              </a:solidFill>
              <a:effectLst/>
            </a:endParaRPr>
          </a:p>
          <a:p>
            <a:pPr lvl="2"/>
            <a:r>
              <a:rPr lang="en-US" kern="1200" dirty="0">
                <a:solidFill>
                  <a:schemeClr val="tx1"/>
                </a:solidFill>
                <a:effectLst/>
              </a:rPr>
              <a:t>Conversion rate for event and by axis, IPT, AUS</a:t>
            </a:r>
            <a:endParaRPr lang="en-GB" kern="1200" dirty="0">
              <a:solidFill>
                <a:schemeClr val="tx1"/>
              </a:solidFill>
              <a:effectLst/>
            </a:endParaRPr>
          </a:p>
          <a:p>
            <a:pPr lvl="2"/>
            <a:r>
              <a:rPr lang="en-US" kern="1200" dirty="0">
                <a:solidFill>
                  <a:schemeClr val="tx1"/>
                </a:solidFill>
                <a:effectLst/>
              </a:rPr>
              <a:t>New Vs Loyal clients </a:t>
            </a:r>
            <a:endParaRPr lang="en-GB" kern="1200" dirty="0">
              <a:solidFill>
                <a:schemeClr val="tx1"/>
              </a:solidFill>
              <a:effectLst/>
            </a:endParaRPr>
          </a:p>
          <a:p>
            <a:pPr lvl="0"/>
            <a:r>
              <a:rPr lang="en-US" b="1" kern="1200" dirty="0">
                <a:solidFill>
                  <a:schemeClr val="tx1"/>
                </a:solidFill>
                <a:effectLst/>
              </a:rPr>
              <a:t>Additional items discussed – </a:t>
            </a:r>
            <a:r>
              <a:rPr lang="en-US" kern="1200" dirty="0">
                <a:solidFill>
                  <a:schemeClr val="tx1"/>
                </a:solidFill>
                <a:effectLst/>
              </a:rPr>
              <a:t>how to motivate others to book; how to handle commissions, etc.  The group agreed these topics were crucial to the success of the program and will continue the discussion with their Field Management.</a:t>
            </a:r>
            <a:endParaRPr lang="en-GB" kern="1200" dirty="0">
              <a:solidFill>
                <a:schemeClr val="tx1"/>
              </a:solidFill>
              <a:effectLst/>
            </a:endParaRPr>
          </a:p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3848645" y="9408981"/>
            <a:ext cx="2944283" cy="497019"/>
          </a:xfrm>
          <a:prstGeom prst="rect">
            <a:avLst/>
          </a:prstGeom>
        </p:spPr>
        <p:txBody>
          <a:bodyPr/>
          <a:lstStyle/>
          <a:p>
            <a:fld id="{1F1CDEEF-005E-45BA-9352-B24809D38895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4779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 txBox="1"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609601" y="6356352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ECDE6-D50F-4D7E-8FC3-B70A5D623B7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9772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hf hdr="0" dt="0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AE99F95-3B0F-C243-A989-7C7B93250AB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1026" y="0"/>
            <a:ext cx="54864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7ACF539-67DE-CC4E-A362-D2B8DCC79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0E11DD-BC9C-D24F-B313-0D39D761C7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6C64CD-553F-6B4F-8A62-937487E9C80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1261405" y="6400413"/>
            <a:ext cx="92396" cy="27699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347208-FA74-E74D-83E5-A013359FED14}"/>
              </a:ext>
            </a:extLst>
          </p:cNvPr>
          <p:cNvSpPr txBox="1"/>
          <p:nvPr/>
        </p:nvSpPr>
        <p:spPr>
          <a:xfrm>
            <a:off x="2317867" y="2091349"/>
            <a:ext cx="7556264" cy="2915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ctr">
              <a:lnSpc>
                <a:spcPct val="89000"/>
              </a:lnSpc>
              <a:defRPr sz="6000">
                <a:latin typeface="Cambria"/>
                <a:ea typeface="Cambria"/>
                <a:cs typeface="Cambria"/>
                <a:sym typeface="Cambria"/>
              </a:defRPr>
            </a:pPr>
            <a:r>
              <a:rPr lang="en-US" sz="6600" dirty="0">
                <a:solidFill>
                  <a:srgbClr val="FFFAEF">
                    <a:alpha val="39000"/>
                  </a:srgbClr>
                </a:solidFill>
                <a:latin typeface="Bradley Hand" pitchFamily="2" charset="77"/>
                <a:ea typeface="STXingkai" panose="02010800040101010101" pitchFamily="2" charset="-122"/>
                <a:cs typeface="Consolas" panose="020B0609020204030204" pitchFamily="49" charset="0"/>
              </a:rPr>
              <a:t>Talent Master Class</a:t>
            </a:r>
          </a:p>
          <a:p>
            <a:pPr algn="ctr">
              <a:lnSpc>
                <a:spcPct val="89000"/>
              </a:lnSpc>
              <a:defRPr sz="6000">
                <a:latin typeface="Cambria"/>
                <a:ea typeface="Cambria"/>
                <a:cs typeface="Cambria"/>
                <a:sym typeface="Cambria"/>
              </a:defRPr>
            </a:pPr>
            <a:endParaRPr lang="en-US" sz="6600" dirty="0">
              <a:solidFill>
                <a:srgbClr val="FFFAEF"/>
              </a:solidFill>
              <a:latin typeface="Bradley Hand" pitchFamily="2" charset="77"/>
              <a:ea typeface="STXingkai" panose="02010800040101010101" pitchFamily="2" charset="-122"/>
              <a:cs typeface="Consolas" panose="020B0609020204030204" pitchFamily="49" charset="0"/>
              <a:sym typeface="Calibri Light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6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74EB8CD-9BD4-4349-8005-3BCE68A52D63}"/>
              </a:ext>
            </a:extLst>
          </p:cNvPr>
          <p:cNvSpPr txBox="1"/>
          <p:nvPr/>
        </p:nvSpPr>
        <p:spPr>
          <a:xfrm>
            <a:off x="5692684" y="3039996"/>
            <a:ext cx="746215" cy="1077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FFFAEF">
                    <a:alpha val="20000"/>
                  </a:srgbClr>
                </a:solidFill>
                <a:effectLst/>
                <a:uFillTx/>
                <a:latin typeface="Bradley Hand" pitchFamily="2" charset="77"/>
                <a:sym typeface="Calibri"/>
              </a:rPr>
              <a:t>By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E0DBD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7EEAC1F-CD28-0044-A65B-199C1115AF80}"/>
              </a:ext>
            </a:extLst>
          </p:cNvPr>
          <p:cNvSpPr txBox="1"/>
          <p:nvPr/>
        </p:nvSpPr>
        <p:spPr>
          <a:xfrm>
            <a:off x="5722892" y="3279397"/>
            <a:ext cx="746215" cy="1077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Bradley Hand" pitchFamily="2" charset="77"/>
                <a:sym typeface="Calibri"/>
              </a:rPr>
              <a:t>By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898484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8BD6468-7CB5-9446-BCB4-8F836668732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2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9000" contrast="4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03578" y="3818005"/>
            <a:ext cx="4311649" cy="136676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5BC2566-DAB4-9A4E-916E-846C7616809F}"/>
              </a:ext>
            </a:extLst>
          </p:cNvPr>
          <p:cNvSpPr/>
          <p:nvPr/>
        </p:nvSpPr>
        <p:spPr>
          <a:xfrm>
            <a:off x="1354667" y="2354747"/>
            <a:ext cx="8709992" cy="85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9000"/>
              </a:lnSpc>
              <a:defRPr sz="6000">
                <a:latin typeface="Cambria"/>
                <a:ea typeface="Cambria"/>
                <a:cs typeface="Cambria"/>
                <a:sym typeface="Cambria"/>
              </a:defRPr>
            </a:pPr>
            <a:r>
              <a:rPr lang="en-US" sz="5400" dirty="0">
                <a:solidFill>
                  <a:schemeClr val="tx1"/>
                </a:solidFill>
                <a:latin typeface="Bradley Hand" pitchFamily="2" charset="77"/>
              </a:rPr>
              <a:t>Talent Master Class</a:t>
            </a:r>
            <a:endParaRPr lang="en-US" sz="5400" dirty="0">
              <a:solidFill>
                <a:schemeClr val="tx1"/>
              </a:solidFill>
              <a:latin typeface="Bradley Hand" pitchFamily="2" charset="77"/>
              <a:ea typeface="Calibri Light"/>
              <a:cs typeface="Calibri Light"/>
              <a:sym typeface="Calibri Light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828AA3E-8B49-F74E-B29B-48E0DD1FEC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67200" y="4023661"/>
            <a:ext cx="3554974" cy="1161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95800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AE99F95-3B0F-C243-A989-7C7B93250AB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3646" y="832820"/>
            <a:ext cx="3932583" cy="491572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6C64CD-553F-6B4F-8A62-937487E9C80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2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347208-FA74-E74D-83E5-A013359FED14}"/>
              </a:ext>
            </a:extLst>
          </p:cNvPr>
          <p:cNvSpPr txBox="1"/>
          <p:nvPr/>
        </p:nvSpPr>
        <p:spPr>
          <a:xfrm>
            <a:off x="2317867" y="2091349"/>
            <a:ext cx="7556264" cy="2915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ctr">
              <a:lnSpc>
                <a:spcPct val="89000"/>
              </a:lnSpc>
              <a:defRPr sz="6000">
                <a:latin typeface="Cambria"/>
                <a:ea typeface="Cambria"/>
                <a:cs typeface="Cambria"/>
                <a:sym typeface="Cambria"/>
              </a:defRPr>
            </a:pPr>
            <a:r>
              <a:rPr lang="en-US" sz="6600" dirty="0">
                <a:solidFill>
                  <a:srgbClr val="FFFAEF">
                    <a:alpha val="39000"/>
                  </a:srgbClr>
                </a:solidFill>
                <a:latin typeface="Bradley Hand" pitchFamily="2" charset="77"/>
                <a:ea typeface="STXingkai" panose="02010800040101010101" pitchFamily="2" charset="-122"/>
                <a:cs typeface="Consolas" panose="020B0609020204030204" pitchFamily="49" charset="0"/>
              </a:rPr>
              <a:t>Talent Master Class</a:t>
            </a:r>
          </a:p>
          <a:p>
            <a:pPr algn="ctr">
              <a:lnSpc>
                <a:spcPct val="89000"/>
              </a:lnSpc>
              <a:defRPr sz="6000">
                <a:latin typeface="Cambria"/>
                <a:ea typeface="Cambria"/>
                <a:cs typeface="Cambria"/>
                <a:sym typeface="Cambria"/>
              </a:defRPr>
            </a:pPr>
            <a:endParaRPr lang="en-US" sz="6600" dirty="0">
              <a:solidFill>
                <a:srgbClr val="FFFAEF"/>
              </a:solidFill>
              <a:latin typeface="Bradley Hand" pitchFamily="2" charset="77"/>
              <a:ea typeface="STXingkai" panose="02010800040101010101" pitchFamily="2" charset="-122"/>
              <a:cs typeface="Consolas" panose="020B0609020204030204" pitchFamily="49" charset="0"/>
              <a:sym typeface="Calibri Light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6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74EB8CD-9BD4-4349-8005-3BCE68A52D63}"/>
              </a:ext>
            </a:extLst>
          </p:cNvPr>
          <p:cNvSpPr txBox="1"/>
          <p:nvPr/>
        </p:nvSpPr>
        <p:spPr>
          <a:xfrm>
            <a:off x="5692684" y="3039996"/>
            <a:ext cx="746215" cy="1077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FFFAEF">
                    <a:alpha val="20000"/>
                  </a:srgbClr>
                </a:solidFill>
                <a:effectLst/>
                <a:uFillTx/>
                <a:latin typeface="Bradley Hand" pitchFamily="2" charset="77"/>
                <a:sym typeface="Calibri"/>
              </a:rPr>
              <a:t>By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E0DBD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8BD6468-7CB5-9446-BCB4-8F836668732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2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9000" contrast="4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03578" y="3818005"/>
            <a:ext cx="4311649" cy="136676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828AA3E-8B49-F74E-B29B-48E0DD1FEC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50000"/>
          </a:blip>
          <a:stretch>
            <a:fillRect/>
          </a:stretch>
        </p:blipFill>
        <p:spPr>
          <a:xfrm>
            <a:off x="8802567" y="5015132"/>
            <a:ext cx="2287251" cy="74705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D55BDCB-A151-EB47-9399-BFA6C11E3D44}"/>
              </a:ext>
            </a:extLst>
          </p:cNvPr>
          <p:cNvSpPr txBox="1"/>
          <p:nvPr/>
        </p:nvSpPr>
        <p:spPr>
          <a:xfrm>
            <a:off x="838199" y="1387536"/>
            <a:ext cx="10866379" cy="47089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342900" indent="-342900">
              <a:lnSpc>
                <a:spcPct val="150000"/>
              </a:lnSpc>
              <a:buFont typeface="Wingdings" pitchFamily="2" charset="2"/>
              <a:buChar char="§"/>
              <a:defRPr sz="2000">
                <a:latin typeface="Cambria"/>
                <a:ea typeface="Cambria"/>
                <a:cs typeface="Cambria"/>
                <a:sym typeface="Cambria"/>
              </a:defRPr>
            </a:pPr>
            <a:r>
              <a:rPr lang="en-US" sz="2000" dirty="0">
                <a:solidFill>
                  <a:schemeClr val="tx1"/>
                </a:solidFill>
                <a:latin typeface="Bradley Hand" pitchFamily="2" charset="77"/>
              </a:rPr>
              <a:t>Artist’s persona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§"/>
              <a:defRPr sz="2000">
                <a:latin typeface="Cambria"/>
                <a:ea typeface="Cambria"/>
                <a:cs typeface="Cambria"/>
                <a:sym typeface="Cambria"/>
              </a:defRPr>
            </a:pPr>
            <a:r>
              <a:rPr lang="en-US" sz="2000" dirty="0">
                <a:solidFill>
                  <a:schemeClr val="tx1"/>
                </a:solidFill>
                <a:latin typeface="Bradley Hand" pitchFamily="2" charset="77"/>
              </a:rPr>
              <a:t> kit must haves -brushes-client-consultation- make up steps)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§"/>
              <a:defRPr sz="2000">
                <a:latin typeface="Cambria"/>
                <a:ea typeface="Cambria"/>
                <a:cs typeface="Cambria"/>
                <a:sym typeface="Cambria"/>
              </a:defRPr>
            </a:pPr>
            <a:r>
              <a:rPr lang="en-US" sz="2000" dirty="0">
                <a:solidFill>
                  <a:schemeClr val="tx1"/>
                </a:solidFill>
                <a:latin typeface="Bradley Hand" pitchFamily="2" charset="77"/>
              </a:rPr>
              <a:t>Mastering the Face(skin prep-choosing foundation-skin tones &amp; correction</a:t>
            </a:r>
          </a:p>
          <a:p>
            <a:pPr>
              <a:lnSpc>
                <a:spcPct val="150000"/>
              </a:lnSpc>
              <a:defRPr sz="2000">
                <a:latin typeface="Cambria"/>
                <a:ea typeface="Cambria"/>
                <a:cs typeface="Cambria"/>
                <a:sym typeface="Cambria"/>
              </a:defRPr>
            </a:pPr>
            <a:r>
              <a:rPr lang="en-US" sz="2000">
                <a:solidFill>
                  <a:schemeClr val="tx1"/>
                </a:solidFill>
                <a:latin typeface="Bradley Hand" pitchFamily="2" charset="77"/>
              </a:rPr>
              <a:t>      -diff </a:t>
            </a:r>
            <a:r>
              <a:rPr lang="en-US" sz="2000" dirty="0">
                <a:solidFill>
                  <a:schemeClr val="tx1"/>
                </a:solidFill>
                <a:latin typeface="Bradley Hand" pitchFamily="2" charset="77"/>
              </a:rPr>
              <a:t>face shapes-</a:t>
            </a:r>
            <a:r>
              <a:rPr lang="en-US" sz="2000" dirty="0" err="1">
                <a:solidFill>
                  <a:schemeClr val="tx1"/>
                </a:solidFill>
                <a:latin typeface="Bradley Hand" pitchFamily="2" charset="77"/>
              </a:rPr>
              <a:t>controuring</a:t>
            </a:r>
            <a:r>
              <a:rPr lang="en-US" sz="2000" dirty="0">
                <a:solidFill>
                  <a:schemeClr val="tx1"/>
                </a:solidFill>
                <a:latin typeface="Bradley Hand" pitchFamily="2" charset="77"/>
              </a:rPr>
              <a:t>)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§"/>
              <a:defRPr sz="2000">
                <a:latin typeface="Cambria"/>
                <a:ea typeface="Cambria"/>
                <a:cs typeface="Cambria"/>
                <a:sym typeface="Cambria"/>
              </a:defRPr>
            </a:pPr>
            <a:r>
              <a:rPr lang="en-US" sz="2000" dirty="0">
                <a:solidFill>
                  <a:schemeClr val="tx1"/>
                </a:solidFill>
                <a:latin typeface="Bradley Hand" pitchFamily="2" charset="77"/>
              </a:rPr>
              <a:t>Mastering EYES and BROWS (eye mapping – application for different eye shapes </a:t>
            </a:r>
          </a:p>
          <a:p>
            <a:pPr>
              <a:lnSpc>
                <a:spcPct val="150000"/>
              </a:lnSpc>
              <a:defRPr sz="2000">
                <a:latin typeface="Cambria"/>
                <a:ea typeface="Cambria"/>
                <a:cs typeface="Cambria"/>
                <a:sym typeface="Cambria"/>
              </a:defRPr>
            </a:pPr>
            <a:r>
              <a:rPr lang="en-US" sz="2000" dirty="0">
                <a:solidFill>
                  <a:schemeClr val="tx1"/>
                </a:solidFill>
                <a:latin typeface="Bradley Hand" pitchFamily="2" charset="77"/>
              </a:rPr>
              <a:t>      –gradient eye- brow shaping)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§"/>
              <a:defRPr sz="2000">
                <a:latin typeface="Cambria"/>
                <a:ea typeface="Cambria"/>
                <a:cs typeface="Cambria"/>
                <a:sym typeface="Cambria"/>
              </a:defRPr>
            </a:pPr>
            <a:r>
              <a:rPr lang="en-US" sz="2000" dirty="0">
                <a:solidFill>
                  <a:schemeClr val="tx1"/>
                </a:solidFill>
                <a:latin typeface="Bradley Hand" pitchFamily="2" charset="77"/>
              </a:rPr>
              <a:t>light enhancing make up application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§"/>
              <a:defRPr sz="2000">
                <a:latin typeface="Cambria"/>
                <a:ea typeface="Cambria"/>
                <a:cs typeface="Cambria"/>
                <a:sym typeface="Cambria"/>
              </a:defRPr>
            </a:pPr>
            <a:r>
              <a:rPr lang="en-US" sz="2000" dirty="0">
                <a:solidFill>
                  <a:schemeClr val="tx1"/>
                </a:solidFill>
                <a:latin typeface="Bradley Hand" pitchFamily="2" charset="77"/>
              </a:rPr>
              <a:t>Dramatic sophisticated make up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§"/>
              <a:defRPr sz="2000">
                <a:latin typeface="Cambria"/>
                <a:ea typeface="Cambria"/>
                <a:cs typeface="Cambria"/>
                <a:sym typeface="Cambria"/>
              </a:defRPr>
            </a:pPr>
            <a:r>
              <a:rPr lang="en-US" sz="2000" dirty="0">
                <a:solidFill>
                  <a:schemeClr val="tx1"/>
                </a:solidFill>
                <a:latin typeface="Bradley Hand" pitchFamily="2" charset="77"/>
              </a:rPr>
              <a:t>Mindset/social media tips</a:t>
            </a:r>
          </a:p>
          <a:p>
            <a:pPr>
              <a:lnSpc>
                <a:spcPct val="150000"/>
              </a:lnSpc>
              <a:defRPr sz="2000">
                <a:latin typeface="Cambria"/>
                <a:ea typeface="Cambria"/>
                <a:cs typeface="Cambria"/>
                <a:sym typeface="Cambria"/>
              </a:defRPr>
            </a:pPr>
            <a:endParaRPr lang="en-US" sz="2000" dirty="0">
              <a:solidFill>
                <a:schemeClr val="tx1"/>
              </a:solidFill>
              <a:latin typeface="Bradley Hand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DEE852-6A7B-B24B-9EA9-88FF3AD45C71}"/>
              </a:ext>
            </a:extLst>
          </p:cNvPr>
          <p:cNvSpPr txBox="1"/>
          <p:nvPr/>
        </p:nvSpPr>
        <p:spPr>
          <a:xfrm>
            <a:off x="582398" y="531579"/>
            <a:ext cx="1401985" cy="9541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Bradley Hand" pitchFamily="2" charset="77"/>
                <a:sym typeface="Calibri"/>
              </a:rPr>
              <a:t>Outline: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42343042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3E7AAE2-ABD1-4AEF-A85D-00AA93DACB63}"/>
              </a:ext>
            </a:extLst>
          </p:cNvPr>
          <p:cNvSpPr/>
          <p:nvPr/>
        </p:nvSpPr>
        <p:spPr bwMode="auto">
          <a:xfrm>
            <a:off x="767861" y="910674"/>
            <a:ext cx="5184775" cy="54006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 cap="flat">
            <a:noFill/>
            <a:prstDash val="sysDot"/>
            <a:miter lim="800000"/>
            <a:headEnd type="none" w="med" len="med"/>
            <a:tailEnd type="none" w="med" len="med"/>
          </a:ln>
        </p:spPr>
        <p:txBody>
          <a:bodyPr lIns="17145" tIns="17145" rIns="17145" bIns="17145" rtlCol="0" anchor="ctr" anchorCtr="0"/>
          <a:lstStyle/>
          <a:p>
            <a:pPr marL="85725" marR="0" lvl="0" indent="0" algn="ctr" defTabSz="342873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small" spc="0" normalizeH="0" baseline="0" noProof="0">
              <a:ln>
                <a:noFill/>
              </a:ln>
              <a:solidFill>
                <a:srgbClr val="FF3399"/>
              </a:solidFill>
              <a:effectLst/>
              <a:uLnTx/>
              <a:uFillTx/>
              <a:latin typeface="Garamond" panose="02020404030301010803" pitchFamily="18" charset="0"/>
              <a:ea typeface="ＭＳ Ｐゴシック" charset="0"/>
              <a:cs typeface="Garamond Normal" charset="0"/>
              <a:sym typeface="Adobe Garamond Pro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90064" y="2535053"/>
            <a:ext cx="3540369" cy="3269640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dirty="0">
                <a:solidFill>
                  <a:srgbClr val="898484"/>
                </a:solidFill>
                <a:latin typeface="Bradley Hand" pitchFamily="2" charset="77"/>
                <a:ea typeface="Cambria" charset="0"/>
                <a:cs typeface="Cambria" charset="0"/>
              </a:rPr>
              <a:t>To learn the Mind set, skills and tools you need to kick off a Makeup artistry JOB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0069" y="1116546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Bradley Hand" pitchFamily="2" charset="77"/>
                <a:ea typeface="Cambria" charset="0"/>
                <a:cs typeface="Cambria" charset="0"/>
              </a:rPr>
              <a:t>Objective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636" y="910674"/>
            <a:ext cx="5504288" cy="5400674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uk-UA" smtClean="0"/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43264975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uk-UA" smtClean="0"/>
              <a:t>4</a:t>
            </a:fld>
            <a:endParaRPr lang="uk-UA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0E5EE8F-4547-D144-8EFA-B41A5EC1BDCE}"/>
              </a:ext>
            </a:extLst>
          </p:cNvPr>
          <p:cNvSpPr txBox="1">
            <a:spLocks/>
          </p:cNvSpPr>
          <p:nvPr/>
        </p:nvSpPr>
        <p:spPr>
          <a:xfrm>
            <a:off x="437576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4000" dirty="0">
                <a:latin typeface="Bradley Hand" pitchFamily="2" charset="77"/>
                <a:ea typeface="Cambria" charset="0"/>
                <a:cs typeface="Cambria" charset="0"/>
              </a:rPr>
              <a:t>Impression counts</a:t>
            </a:r>
            <a:br>
              <a:rPr lang="en-US" dirty="0">
                <a:latin typeface="Cambria" charset="0"/>
                <a:ea typeface="Cambria" charset="0"/>
                <a:cs typeface="Cambria" charset="0"/>
              </a:rPr>
            </a:br>
            <a:endParaRPr lang="en-US" dirty="0">
              <a:latin typeface="Cambria" charset="0"/>
              <a:ea typeface="Cambria" charset="0"/>
              <a:cs typeface="Cambria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14A23DC-C224-3A40-B85A-ACED31B80E67}"/>
              </a:ext>
            </a:extLst>
          </p:cNvPr>
          <p:cNvSpPr/>
          <p:nvPr/>
        </p:nvSpPr>
        <p:spPr bwMode="auto">
          <a:xfrm>
            <a:off x="437576" y="1190147"/>
            <a:ext cx="4277299" cy="5165509"/>
          </a:xfrm>
          <a:prstGeom prst="rect">
            <a:avLst/>
          </a:prstGeom>
          <a:solidFill>
            <a:schemeClr val="accent5">
              <a:lumMod val="20000"/>
              <a:lumOff val="80000"/>
              <a:alpha val="65000"/>
            </a:schemeClr>
          </a:solidFill>
          <a:ln w="6350" cap="flat">
            <a:noFill/>
            <a:prstDash val="sysDot"/>
            <a:miter lim="800000"/>
            <a:headEnd type="none" w="med" len="med"/>
            <a:tailEnd type="none" w="med" len="med"/>
          </a:ln>
        </p:spPr>
        <p:txBody>
          <a:bodyPr lIns="17145" tIns="17145" rIns="17145" bIns="17145" rtlCol="0" anchor="ctr" anchorCtr="0"/>
          <a:lstStyle/>
          <a:p>
            <a:pPr marL="85725" marR="0" lvl="0" indent="0" algn="ctr" defTabSz="342873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small" spc="0" normalizeH="0" baseline="0" noProof="0" dirty="0">
              <a:ln>
                <a:noFill/>
              </a:ln>
              <a:solidFill>
                <a:srgbClr val="FF3399"/>
              </a:solidFill>
              <a:effectLst/>
              <a:uLnTx/>
              <a:uFillTx/>
              <a:latin typeface="Cambria" charset="0"/>
              <a:ea typeface="Cambria" charset="0"/>
              <a:cs typeface="Cambria" charset="0"/>
              <a:sym typeface="Adobe Garamond Pro" charset="0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C18E2F88-97B7-9140-95DB-46E0F2E5F771}"/>
              </a:ext>
            </a:extLst>
          </p:cNvPr>
          <p:cNvSpPr txBox="1">
            <a:spLocks/>
          </p:cNvSpPr>
          <p:nvPr/>
        </p:nvSpPr>
        <p:spPr>
          <a:xfrm>
            <a:off x="1074254" y="2042627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>
            <a:lvl1pPr marL="2286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723900" marR="0" indent="-2667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1234439" marR="0" indent="-320039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1727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21844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hangingPunct="1"/>
            <a:r>
              <a:rPr lang="en-US" dirty="0">
                <a:solidFill>
                  <a:srgbClr val="898484"/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Hygiene</a:t>
            </a:r>
          </a:p>
          <a:p>
            <a:pPr hangingPunct="1"/>
            <a:r>
              <a:rPr lang="en-US" dirty="0">
                <a:solidFill>
                  <a:srgbClr val="898484"/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Attitude</a:t>
            </a:r>
          </a:p>
          <a:p>
            <a:pPr hangingPunct="1"/>
            <a:r>
              <a:rPr lang="en-US" dirty="0">
                <a:solidFill>
                  <a:srgbClr val="898484"/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Listening </a:t>
            </a:r>
          </a:p>
          <a:p>
            <a:pPr hangingPunct="1"/>
            <a:r>
              <a:rPr lang="en-US" dirty="0">
                <a:solidFill>
                  <a:srgbClr val="898484"/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Patience</a:t>
            </a:r>
          </a:p>
          <a:p>
            <a:pPr hangingPunct="1"/>
            <a:r>
              <a:rPr lang="en-US" dirty="0">
                <a:solidFill>
                  <a:srgbClr val="898484"/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Serenity (energy)</a:t>
            </a:r>
          </a:p>
          <a:p>
            <a:pPr hangingPunct="1"/>
            <a:r>
              <a:rPr lang="en-US" dirty="0">
                <a:solidFill>
                  <a:srgbClr val="898484"/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Respect</a:t>
            </a:r>
          </a:p>
          <a:p>
            <a:pPr hangingPunct="1"/>
            <a:r>
              <a:rPr lang="en-US" b="1" dirty="0">
                <a:solidFill>
                  <a:srgbClr val="898484"/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intention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80D38D91-A5DF-4B4D-884A-DF28205A4F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31135" y="9270586"/>
            <a:ext cx="10515600" cy="13255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2AF5035E-A120-584E-8803-BA756D37E389}"/>
              </a:ext>
            </a:extLst>
          </p:cNvPr>
          <p:cNvSpPr txBox="1">
            <a:spLocks/>
          </p:cNvSpPr>
          <p:nvPr/>
        </p:nvSpPr>
        <p:spPr>
          <a:xfrm>
            <a:off x="4743450" y="1690688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>
            <a:lvl1pPr marL="2286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723900" marR="0" indent="-2667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1234439" marR="0" indent="-320039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1727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21844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marL="0" indent="0" hangingPunct="1">
              <a:buFont typeface="Arial"/>
              <a:buNone/>
            </a:pP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B31CC43-4E7D-6546-BB21-D792F8AB36B5}"/>
              </a:ext>
            </a:extLst>
          </p:cNvPr>
          <p:cNvSpPr txBox="1"/>
          <p:nvPr/>
        </p:nvSpPr>
        <p:spPr>
          <a:xfrm>
            <a:off x="5380223" y="2120326"/>
            <a:ext cx="5973578" cy="30469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200" dirty="0">
                <a:latin typeface="Bradley Hand" pitchFamily="2" charset="77"/>
              </a:rPr>
              <a:t>There are so many Artists out there</a:t>
            </a:r>
          </a:p>
          <a:p>
            <a:pPr marL="0" marR="0" indent="0" algn="ctr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200" dirty="0">
                <a:latin typeface="Bradley Hand" pitchFamily="2" charset="77"/>
              </a:rPr>
              <a:t> but there is only one</a:t>
            </a:r>
          </a:p>
          <a:p>
            <a:pPr marL="0" marR="0" indent="0" algn="ctr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200" dirty="0">
                <a:latin typeface="Bradley Hand" pitchFamily="2" charset="77"/>
              </a:rPr>
              <a:t> YOU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Bradley Hand" pitchFamily="2" charset="77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1151882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CACE866-6728-4647-B89E-F71E8C1D1746}"/>
              </a:ext>
            </a:extLst>
          </p:cNvPr>
          <p:cNvSpPr/>
          <p:nvPr/>
        </p:nvSpPr>
        <p:spPr bwMode="auto">
          <a:xfrm>
            <a:off x="466150" y="391578"/>
            <a:ext cx="10887650" cy="6208670"/>
          </a:xfrm>
          <a:prstGeom prst="rect">
            <a:avLst/>
          </a:prstGeom>
          <a:solidFill>
            <a:schemeClr val="accent5">
              <a:lumMod val="20000"/>
              <a:lumOff val="80000"/>
              <a:alpha val="65000"/>
            </a:schemeClr>
          </a:solidFill>
          <a:ln w="6350" cap="flat">
            <a:noFill/>
            <a:prstDash val="sysDot"/>
            <a:miter lim="800000"/>
            <a:headEnd type="none" w="med" len="med"/>
            <a:tailEnd type="none" w="med" len="med"/>
          </a:ln>
        </p:spPr>
        <p:txBody>
          <a:bodyPr lIns="17145" tIns="17145" rIns="17145" bIns="17145" rtlCol="0" anchor="ctr" anchorCtr="0"/>
          <a:lstStyle/>
          <a:p>
            <a:pPr marL="85725" marR="0" lvl="0" indent="0" algn="ctr" defTabSz="342873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small" spc="0" normalizeH="0" baseline="0" noProof="0" dirty="0">
              <a:ln>
                <a:noFill/>
              </a:ln>
              <a:solidFill>
                <a:srgbClr val="FF3399"/>
              </a:solidFill>
              <a:effectLst/>
              <a:uLnTx/>
              <a:uFillTx/>
              <a:latin typeface="Cambria" charset="0"/>
              <a:ea typeface="Cambria" charset="0"/>
              <a:cs typeface="Cambria" charset="0"/>
              <a:sym typeface="Adobe Garamond Pro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E7AAE2-ABD1-4AEF-A85D-00AA93DACB63}"/>
              </a:ext>
            </a:extLst>
          </p:cNvPr>
          <p:cNvSpPr/>
          <p:nvPr/>
        </p:nvSpPr>
        <p:spPr bwMode="auto">
          <a:xfrm>
            <a:off x="466150" y="365125"/>
            <a:ext cx="4094677" cy="6208670"/>
          </a:xfrm>
          <a:prstGeom prst="rect">
            <a:avLst/>
          </a:prstGeom>
          <a:solidFill>
            <a:srgbClr val="F8CBC3">
              <a:alpha val="64706"/>
            </a:srgbClr>
          </a:solidFill>
          <a:ln w="6350" cap="flat">
            <a:noFill/>
            <a:prstDash val="sysDot"/>
            <a:miter lim="800000"/>
            <a:headEnd type="none" w="med" len="med"/>
            <a:tailEnd type="none" w="med" len="med"/>
          </a:ln>
        </p:spPr>
        <p:txBody>
          <a:bodyPr lIns="17145" tIns="17145" rIns="17145" bIns="17145" rtlCol="0" anchor="ctr" anchorCtr="0"/>
          <a:lstStyle/>
          <a:p>
            <a:pPr marL="85725" marR="0" lvl="0" indent="0" algn="ctr" defTabSz="342873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small" spc="0" normalizeH="0" baseline="0" noProof="0" dirty="0">
              <a:ln>
                <a:noFill/>
              </a:ln>
              <a:solidFill>
                <a:srgbClr val="FF3399"/>
              </a:solidFill>
              <a:effectLst/>
              <a:uLnTx/>
              <a:uFillTx/>
              <a:latin typeface="Cambria" charset="0"/>
              <a:ea typeface="Cambria" charset="0"/>
              <a:cs typeface="Cambria" charset="0"/>
              <a:sym typeface="Adobe Garamond Pro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689427"/>
            <a:ext cx="10515600" cy="4605120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rgbClr val="898484"/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Brushes</a:t>
            </a:r>
          </a:p>
          <a:p>
            <a:r>
              <a:rPr lang="en-US" sz="2000" dirty="0">
                <a:solidFill>
                  <a:srgbClr val="898484"/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Beauty blender </a:t>
            </a:r>
          </a:p>
          <a:p>
            <a:r>
              <a:rPr lang="en-US" sz="2000" dirty="0">
                <a:solidFill>
                  <a:srgbClr val="898484"/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Lashes </a:t>
            </a:r>
          </a:p>
          <a:p>
            <a:r>
              <a:rPr lang="en-US" sz="2000" dirty="0">
                <a:solidFill>
                  <a:srgbClr val="898484"/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Make up remover </a:t>
            </a:r>
          </a:p>
          <a:p>
            <a:r>
              <a:rPr lang="en-US" sz="2000" dirty="0">
                <a:solidFill>
                  <a:srgbClr val="898484"/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Toner </a:t>
            </a:r>
          </a:p>
          <a:p>
            <a:r>
              <a:rPr lang="en-US" sz="2000" dirty="0">
                <a:solidFill>
                  <a:srgbClr val="898484"/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Cotton + </a:t>
            </a:r>
            <a:r>
              <a:rPr lang="en-US" sz="2000" dirty="0" err="1">
                <a:solidFill>
                  <a:srgbClr val="898484"/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Q.tips</a:t>
            </a:r>
            <a:endParaRPr lang="en-US" sz="2000" dirty="0">
              <a:solidFill>
                <a:srgbClr val="898484"/>
              </a:solidFill>
              <a:latin typeface="Cambria" panose="02040503050406030204" pitchFamily="18" charset="0"/>
              <a:ea typeface="Cambria" charset="0"/>
              <a:cs typeface="Cambria" charset="0"/>
            </a:endParaRPr>
          </a:p>
          <a:p>
            <a:r>
              <a:rPr lang="en-US" sz="2000" dirty="0">
                <a:solidFill>
                  <a:srgbClr val="898484"/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Tweezers</a:t>
            </a:r>
          </a:p>
          <a:p>
            <a:r>
              <a:rPr lang="en-US" sz="2000" dirty="0">
                <a:solidFill>
                  <a:srgbClr val="898484"/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Scissors </a:t>
            </a:r>
          </a:p>
          <a:p>
            <a:r>
              <a:rPr lang="en-US" sz="2000" dirty="0">
                <a:solidFill>
                  <a:srgbClr val="898484"/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Fixing spray </a:t>
            </a:r>
          </a:p>
          <a:p>
            <a:r>
              <a:rPr lang="en-US" sz="2000" dirty="0">
                <a:solidFill>
                  <a:srgbClr val="898484"/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Mints, hand </a:t>
            </a:r>
            <a:r>
              <a:rPr lang="en-US" sz="2000" dirty="0" err="1">
                <a:solidFill>
                  <a:srgbClr val="898484"/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sanitizor</a:t>
            </a:r>
            <a:r>
              <a:rPr lang="en-US" sz="2000" dirty="0">
                <a:solidFill>
                  <a:srgbClr val="898484"/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 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898484"/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    and </a:t>
            </a:r>
            <a:r>
              <a:rPr lang="en-US" sz="2000" dirty="0" err="1">
                <a:solidFill>
                  <a:srgbClr val="898484"/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Deoderant</a:t>
            </a:r>
            <a:r>
              <a:rPr lang="en-US" sz="2000" dirty="0">
                <a:solidFill>
                  <a:srgbClr val="898484"/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4218" y="529606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Bradley Hand" pitchFamily="2" charset="77"/>
                <a:ea typeface="Cambria" charset="0"/>
                <a:cs typeface="Cambria" charset="0"/>
              </a:rPr>
              <a:t>Kit Must Haves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uk-UA" smtClean="0"/>
              <a:t>5</a:t>
            </a:fld>
            <a:endParaRPr lang="uk-U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384397-045A-2A4F-A1D3-E5AF6C7F3335}"/>
              </a:ext>
            </a:extLst>
          </p:cNvPr>
          <p:cNvSpPr/>
          <p:nvPr/>
        </p:nvSpPr>
        <p:spPr>
          <a:xfrm>
            <a:off x="5067300" y="1616142"/>
            <a:ext cx="665855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898484"/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Moisturizer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898484"/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Eye, face and lip primer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898484"/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Foundation (yellow and pink shades)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898484"/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Translucent powder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898484"/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Compact /mineralize powder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898484"/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Contouring set (cream and powder)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898484"/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Concealers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898484"/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Correctors (yellow &amp; orange)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898484"/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Brown and black eyeliners and kohl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898484"/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Matte brown eye shadows ( medium &amp; dark)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898484"/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Eye shadow palettes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898484"/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Mascara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898484"/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Lipsticks and lip liners  </a:t>
            </a:r>
            <a:r>
              <a:rPr lang="en-US" sz="2000" dirty="0" err="1">
                <a:solidFill>
                  <a:srgbClr val="898484"/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ß</a:t>
            </a:r>
            <a:endParaRPr lang="en-US" sz="2000" dirty="0">
              <a:solidFill>
                <a:srgbClr val="898484"/>
              </a:solidFill>
              <a:latin typeface="Cambria" panose="02040503050406030204" pitchFamily="18" charset="0"/>
              <a:ea typeface="Cambria" charset="0"/>
              <a:cs typeface="Cambri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800684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1932" y="1062681"/>
            <a:ext cx="13284632" cy="894629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7218" y="1458097"/>
            <a:ext cx="13284632" cy="8946292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uk-UA" smtClean="0"/>
              <a:t>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37796511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76B2393-8504-5F42-98EB-72D1B3BF84C6}"/>
              </a:ext>
            </a:extLst>
          </p:cNvPr>
          <p:cNvSpPr/>
          <p:nvPr/>
        </p:nvSpPr>
        <p:spPr bwMode="auto">
          <a:xfrm>
            <a:off x="348660" y="1088873"/>
            <a:ext cx="11494679" cy="5315419"/>
          </a:xfrm>
          <a:prstGeom prst="rect">
            <a:avLst/>
          </a:prstGeom>
          <a:solidFill>
            <a:srgbClr val="F8CBC3">
              <a:alpha val="68000"/>
            </a:srgbClr>
          </a:solidFill>
          <a:ln w="6350" cap="flat">
            <a:noFill/>
            <a:prstDash val="sysDot"/>
            <a:miter lim="800000"/>
            <a:headEnd type="none" w="med" len="med"/>
            <a:tailEnd type="none" w="med" len="med"/>
          </a:ln>
        </p:spPr>
        <p:txBody>
          <a:bodyPr lIns="17145" tIns="17145" rIns="17145" bIns="17145" rtlCol="0" anchor="ctr" anchorCtr="0"/>
          <a:lstStyle/>
          <a:p>
            <a:pPr marL="85725" marR="0" lvl="0" indent="0" algn="ctr" defTabSz="342873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small" spc="0" normalizeH="0" baseline="0" noProof="0" dirty="0">
              <a:ln>
                <a:noFill/>
              </a:ln>
              <a:solidFill>
                <a:srgbClr val="FF3399"/>
              </a:solidFill>
              <a:effectLst/>
              <a:uLnTx/>
              <a:uFillTx/>
              <a:latin typeface="Cambria" charset="0"/>
              <a:ea typeface="Cambria" charset="0"/>
              <a:cs typeface="Cambria" charset="0"/>
              <a:sym typeface="Adobe Garamond Pro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37" y="1288927"/>
            <a:ext cx="11213123" cy="4915311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</a:pPr>
            <a:r>
              <a:rPr lang="en-US" sz="1200" b="1" dirty="0">
                <a:latin typeface="Cambria" panose="02040503050406030204" pitchFamily="18" charset="0"/>
                <a:ea typeface="Cambria" charset="0"/>
                <a:cs typeface="Cambria" charset="0"/>
              </a:rPr>
              <a:t>217</a:t>
            </a:r>
            <a:r>
              <a:rPr lang="en-US" sz="1200" dirty="0">
                <a:latin typeface="Cambria" panose="02040503050406030204" pitchFamily="18" charset="0"/>
                <a:ea typeface="Cambria" charset="0"/>
                <a:cs typeface="Cambria" charset="0"/>
              </a:rPr>
              <a:t> Blending brush – If you can only have one blending brush, make it this one! Used for crease blending.</a:t>
            </a:r>
          </a:p>
          <a:p>
            <a:pPr>
              <a:lnSpc>
                <a:spcPct val="170000"/>
              </a:lnSpc>
            </a:pPr>
            <a:r>
              <a:rPr lang="en-US" sz="1200" b="1" dirty="0">
                <a:latin typeface="Cambria" panose="02040503050406030204" pitchFamily="18" charset="0"/>
                <a:ea typeface="Cambria" charset="0"/>
                <a:cs typeface="Cambria" charset="0"/>
              </a:rPr>
              <a:t>224 </a:t>
            </a:r>
            <a:r>
              <a:rPr lang="en-US" sz="1200" dirty="0">
                <a:latin typeface="Cambria" panose="02040503050406030204" pitchFamily="18" charset="0"/>
                <a:ea typeface="Cambria" charset="0"/>
                <a:cs typeface="Cambria" charset="0"/>
              </a:rPr>
              <a:t>Blending Tapered brush – Bigger, less dense and more fluffy than 217. This brush picks up less pigments, and it is great for applying a sheer wash of color. Used  for applying under eye powder.</a:t>
            </a:r>
          </a:p>
          <a:p>
            <a:pPr>
              <a:lnSpc>
                <a:spcPct val="170000"/>
              </a:lnSpc>
            </a:pPr>
            <a:r>
              <a:rPr lang="en-US" sz="1200" b="1" dirty="0">
                <a:latin typeface="Cambria" panose="02040503050406030204" pitchFamily="18" charset="0"/>
                <a:ea typeface="Cambria" charset="0"/>
                <a:cs typeface="Cambria" charset="0"/>
              </a:rPr>
              <a:t>219 </a:t>
            </a:r>
            <a:r>
              <a:rPr lang="en-US" sz="1200" dirty="0">
                <a:latin typeface="Cambria" panose="02040503050406030204" pitchFamily="18" charset="0"/>
                <a:ea typeface="Cambria" charset="0"/>
                <a:cs typeface="Cambria" charset="0"/>
              </a:rPr>
              <a:t>Pencil brush: Pencil brush is for drawing lines then smudging it for a softer blended finish. The pencil shaped tip allows precise application around the eye corners and along lash lines. Absolutely must have if you like to smudge a soft wash of color along the lower lash line.</a:t>
            </a:r>
          </a:p>
          <a:p>
            <a:pPr>
              <a:lnSpc>
                <a:spcPct val="170000"/>
              </a:lnSpc>
            </a:pPr>
            <a:r>
              <a:rPr lang="en-US" sz="1200" b="1" dirty="0">
                <a:latin typeface="Cambria" panose="02040503050406030204" pitchFamily="18" charset="0"/>
                <a:ea typeface="Cambria" charset="0"/>
                <a:cs typeface="Cambria" charset="0"/>
              </a:rPr>
              <a:t>228 </a:t>
            </a:r>
            <a:r>
              <a:rPr lang="en-US" sz="1200" dirty="0">
                <a:latin typeface="Cambria" panose="02040503050406030204" pitchFamily="18" charset="0"/>
                <a:ea typeface="Cambria" charset="0"/>
                <a:cs typeface="Cambria" charset="0"/>
              </a:rPr>
              <a:t>mini </a:t>
            </a:r>
            <a:r>
              <a:rPr lang="en-US" sz="1200" dirty="0" err="1">
                <a:latin typeface="Cambria" panose="02040503050406030204" pitchFamily="18" charset="0"/>
                <a:ea typeface="Cambria" charset="0"/>
                <a:cs typeface="Cambria" charset="0"/>
              </a:rPr>
              <a:t>shader</a:t>
            </a:r>
            <a:r>
              <a:rPr lang="en-US" sz="1200" dirty="0">
                <a:latin typeface="Cambria" panose="02040503050406030204" pitchFamily="18" charset="0"/>
                <a:ea typeface="Cambria" charset="0"/>
                <a:cs typeface="Cambria" charset="0"/>
              </a:rPr>
              <a:t> brush</a:t>
            </a:r>
          </a:p>
          <a:p>
            <a:pPr>
              <a:lnSpc>
                <a:spcPct val="170000"/>
              </a:lnSpc>
            </a:pPr>
            <a:r>
              <a:rPr lang="en-US" sz="1200" b="1" dirty="0">
                <a:latin typeface="Cambria" panose="02040503050406030204" pitchFamily="18" charset="0"/>
                <a:ea typeface="Cambria" charset="0"/>
                <a:cs typeface="Cambria" charset="0"/>
              </a:rPr>
              <a:t>239 </a:t>
            </a:r>
            <a:r>
              <a:rPr lang="en-US" sz="1200" dirty="0">
                <a:latin typeface="Cambria" panose="02040503050406030204" pitchFamily="18" charset="0"/>
                <a:ea typeface="Cambria" charset="0"/>
                <a:cs typeface="Cambria" charset="0"/>
              </a:rPr>
              <a:t>Eye </a:t>
            </a:r>
            <a:r>
              <a:rPr lang="en-US" sz="1200" dirty="0" err="1">
                <a:latin typeface="Cambria" panose="02040503050406030204" pitchFamily="18" charset="0"/>
                <a:ea typeface="Cambria" charset="0"/>
                <a:cs typeface="Cambria" charset="0"/>
              </a:rPr>
              <a:t>Shader</a:t>
            </a:r>
            <a:r>
              <a:rPr lang="en-US" sz="1200" dirty="0">
                <a:latin typeface="Cambria" panose="02040503050406030204" pitchFamily="18" charset="0"/>
                <a:ea typeface="Cambria" charset="0"/>
                <a:cs typeface="Cambria" charset="0"/>
              </a:rPr>
              <a:t> brush: Having a couple of </a:t>
            </a:r>
            <a:r>
              <a:rPr lang="en-US" sz="1200" dirty="0" err="1">
                <a:latin typeface="Cambria" panose="02040503050406030204" pitchFamily="18" charset="0"/>
                <a:ea typeface="Cambria" charset="0"/>
                <a:cs typeface="Cambria" charset="0"/>
              </a:rPr>
              <a:t>shader</a:t>
            </a:r>
            <a:r>
              <a:rPr lang="en-US" sz="1200" dirty="0">
                <a:latin typeface="Cambria" panose="02040503050406030204" pitchFamily="18" charset="0"/>
                <a:ea typeface="Cambria" charset="0"/>
                <a:cs typeface="Cambria" charset="0"/>
              </a:rPr>
              <a:t> brushes , designed for laying down the shadows on the lid and prevents fall out to build a more intense finish.</a:t>
            </a:r>
          </a:p>
          <a:p>
            <a:pPr>
              <a:lnSpc>
                <a:spcPct val="170000"/>
              </a:lnSpc>
            </a:pPr>
            <a:r>
              <a:rPr lang="en-US" sz="1200" b="1" dirty="0">
                <a:latin typeface="Cambria" panose="02040503050406030204" pitchFamily="18" charset="0"/>
                <a:ea typeface="Cambria" charset="0"/>
                <a:cs typeface="Cambria" charset="0"/>
              </a:rPr>
              <a:t>168 L</a:t>
            </a:r>
            <a:r>
              <a:rPr lang="en-US" sz="1200" dirty="0">
                <a:latin typeface="Cambria" panose="02040503050406030204" pitchFamily="18" charset="0"/>
                <a:ea typeface="Cambria" charset="0"/>
                <a:cs typeface="Cambria" charset="0"/>
              </a:rPr>
              <a:t>arge Angled Contour brush, it’s a versatile brush as it can be used for applying blushes, as well as for buffing highlighting/shading colors for contouring purposes with the slanted angle design.</a:t>
            </a:r>
          </a:p>
          <a:p>
            <a:pPr>
              <a:lnSpc>
                <a:spcPct val="170000"/>
              </a:lnSpc>
            </a:pPr>
            <a:r>
              <a:rPr lang="en-US" sz="1200" b="1" dirty="0">
                <a:latin typeface="Cambria" panose="02040503050406030204" pitchFamily="18" charset="0"/>
                <a:ea typeface="Cambria" charset="0"/>
                <a:cs typeface="Cambria" charset="0"/>
              </a:rPr>
              <a:t>129 </a:t>
            </a:r>
            <a:r>
              <a:rPr lang="en-US" sz="1200" dirty="0">
                <a:latin typeface="Cambria" panose="02040503050406030204" pitchFamily="18" charset="0"/>
                <a:ea typeface="Cambria" charset="0"/>
                <a:cs typeface="Cambria" charset="0"/>
              </a:rPr>
              <a:t>Powder and Blush brush: A good and basic design for a dome shaped blush brush. It has the right size and shape for multiple ways of application for the cheeks, The full rounded shape gives an even and smooth finish. </a:t>
            </a:r>
          </a:p>
          <a:p>
            <a:pPr>
              <a:lnSpc>
                <a:spcPct val="170000"/>
              </a:lnSpc>
            </a:pPr>
            <a:r>
              <a:rPr lang="en-US" sz="1200" b="1" dirty="0">
                <a:latin typeface="Cambria" panose="02040503050406030204" pitchFamily="18" charset="0"/>
                <a:ea typeface="Cambria" charset="0"/>
                <a:cs typeface="Cambria" charset="0"/>
              </a:rPr>
              <a:t>195 </a:t>
            </a:r>
            <a:r>
              <a:rPr lang="en-US" sz="1200" dirty="0">
                <a:latin typeface="Cambria" panose="02040503050406030204" pitchFamily="18" charset="0"/>
                <a:ea typeface="Cambria" charset="0"/>
                <a:cs typeface="Cambria" charset="0"/>
              </a:rPr>
              <a:t>concealer brush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uk-UA" smtClean="0"/>
              <a:t>7</a:t>
            </a:fld>
            <a:endParaRPr lang="uk-UA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8C8E420-3B07-5546-9D63-FB1AE6440C4E}"/>
              </a:ext>
            </a:extLst>
          </p:cNvPr>
          <p:cNvSpPr txBox="1"/>
          <p:nvPr/>
        </p:nvSpPr>
        <p:spPr>
          <a:xfrm>
            <a:off x="3702909" y="295854"/>
            <a:ext cx="4786177" cy="7078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Bradley Hand" pitchFamily="2" charset="77"/>
                <a:ea typeface="Cambria" charset="0"/>
                <a:cs typeface="Cambria" charset="0"/>
                <a:sym typeface="Calibri"/>
              </a:rPr>
              <a:t>Examples of</a:t>
            </a:r>
            <a:r>
              <a:rPr kumimoji="0" lang="en-US" sz="4000" b="1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Bradley Hand" pitchFamily="2" charset="77"/>
                <a:ea typeface="Cambria" charset="0"/>
                <a:cs typeface="Cambria" charset="0"/>
                <a:sym typeface="Calibri"/>
              </a:rPr>
              <a:t> brushes</a:t>
            </a:r>
            <a:endParaRPr kumimoji="0" lang="en-US" sz="4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Bradley Hand" pitchFamily="2" charset="77"/>
              <a:ea typeface="Cambria" charset="0"/>
              <a:cs typeface="Cambria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9519538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3E7AAE2-ABD1-4AEF-A85D-00AA93DACB63}"/>
              </a:ext>
            </a:extLst>
          </p:cNvPr>
          <p:cNvSpPr/>
          <p:nvPr/>
        </p:nvSpPr>
        <p:spPr bwMode="auto">
          <a:xfrm>
            <a:off x="466151" y="543697"/>
            <a:ext cx="3586865" cy="6056551"/>
          </a:xfrm>
          <a:prstGeom prst="rect">
            <a:avLst/>
          </a:prstGeom>
          <a:solidFill>
            <a:srgbClr val="F8CBC3">
              <a:alpha val="68000"/>
            </a:srgbClr>
          </a:solidFill>
          <a:ln w="6350" cap="flat">
            <a:noFill/>
            <a:prstDash val="sysDot"/>
            <a:miter lim="800000"/>
            <a:headEnd type="none" w="med" len="med"/>
            <a:tailEnd type="none" w="med" len="med"/>
          </a:ln>
        </p:spPr>
        <p:txBody>
          <a:bodyPr lIns="17145" tIns="17145" rIns="17145" bIns="17145" rtlCol="0" anchor="ctr" anchorCtr="0"/>
          <a:lstStyle/>
          <a:p>
            <a:pPr marL="85725" marR="0" lvl="0" indent="0" algn="ctr" defTabSz="342873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small" spc="0" normalizeH="0" baseline="0" noProof="0" dirty="0">
              <a:ln>
                <a:noFill/>
              </a:ln>
              <a:solidFill>
                <a:srgbClr val="FF3399"/>
              </a:solidFill>
              <a:effectLst/>
              <a:uLnTx/>
              <a:uFillTx/>
              <a:latin typeface="Cambria" charset="0"/>
              <a:ea typeface="Cambria" charset="0"/>
              <a:cs typeface="Cambria" charset="0"/>
              <a:sym typeface="Adobe Garamond Pro" charset="0"/>
            </a:endParaRPr>
          </a:p>
        </p:txBody>
      </p:sp>
      <p:sp>
        <p:nvSpPr>
          <p:cNvPr id="119" name="Content Placeholder 9"/>
          <p:cNvSpPr txBox="1">
            <a:spLocks noGrp="1"/>
          </p:cNvSpPr>
          <p:nvPr>
            <p:ph type="body" idx="1"/>
          </p:nvPr>
        </p:nvSpPr>
        <p:spPr>
          <a:xfrm>
            <a:off x="776823" y="1384030"/>
            <a:ext cx="12246257" cy="4810308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2000" dirty="0">
                <a:solidFill>
                  <a:srgbClr val="898484"/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Clean/Exfoliate </a:t>
            </a:r>
          </a:p>
          <a:p>
            <a:r>
              <a:rPr lang="en-US" sz="2000" dirty="0">
                <a:solidFill>
                  <a:srgbClr val="898484"/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Hydrate</a:t>
            </a:r>
          </a:p>
          <a:p>
            <a:r>
              <a:rPr lang="en-US" sz="2000" dirty="0">
                <a:solidFill>
                  <a:srgbClr val="898484"/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Primer </a:t>
            </a:r>
          </a:p>
          <a:p>
            <a:r>
              <a:rPr lang="en-US" sz="2000" dirty="0">
                <a:solidFill>
                  <a:srgbClr val="898484"/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Foundation </a:t>
            </a:r>
          </a:p>
          <a:p>
            <a:r>
              <a:rPr lang="en-US" sz="2000" dirty="0">
                <a:solidFill>
                  <a:srgbClr val="898484"/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Concealer</a:t>
            </a:r>
          </a:p>
          <a:p>
            <a:r>
              <a:rPr lang="en-US" sz="2000" dirty="0">
                <a:solidFill>
                  <a:srgbClr val="898484"/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Powder</a:t>
            </a:r>
          </a:p>
          <a:p>
            <a:r>
              <a:rPr lang="en-US" sz="2000" dirty="0">
                <a:solidFill>
                  <a:srgbClr val="898484"/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Contour</a:t>
            </a:r>
          </a:p>
          <a:p>
            <a:r>
              <a:rPr lang="en-US" sz="2000" dirty="0">
                <a:solidFill>
                  <a:srgbClr val="898484"/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Blush</a:t>
            </a:r>
          </a:p>
          <a:p>
            <a:r>
              <a:rPr lang="en-US" sz="2000" dirty="0">
                <a:solidFill>
                  <a:srgbClr val="898484"/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Highlighter</a:t>
            </a:r>
          </a:p>
          <a:p>
            <a:r>
              <a:rPr lang="en-US" sz="2000" dirty="0">
                <a:solidFill>
                  <a:srgbClr val="898484"/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Lashes</a:t>
            </a:r>
          </a:p>
          <a:p>
            <a:r>
              <a:rPr lang="en-US" sz="2000" dirty="0" err="1">
                <a:solidFill>
                  <a:srgbClr val="898484"/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Lipliner</a:t>
            </a:r>
            <a:endParaRPr lang="en-US" sz="2000" dirty="0">
              <a:solidFill>
                <a:srgbClr val="898484"/>
              </a:solidFill>
              <a:latin typeface="Cambria" panose="02040503050406030204" pitchFamily="18" charset="0"/>
              <a:ea typeface="Cambria" charset="0"/>
              <a:cs typeface="Cambria" charset="0"/>
            </a:endParaRPr>
          </a:p>
          <a:p>
            <a:r>
              <a:rPr lang="en-US" sz="2000" dirty="0" err="1">
                <a:solidFill>
                  <a:srgbClr val="898484"/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Listick</a:t>
            </a:r>
            <a:r>
              <a:rPr lang="en-US" sz="2000" dirty="0">
                <a:solidFill>
                  <a:srgbClr val="898484"/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 </a:t>
            </a:r>
          </a:p>
          <a:p>
            <a:r>
              <a:rPr lang="en-US" sz="2000" dirty="0">
                <a:solidFill>
                  <a:srgbClr val="898484"/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Fixing spray</a:t>
            </a:r>
          </a:p>
          <a:p>
            <a:pPr marL="0" indent="0">
              <a:buNone/>
            </a:pPr>
            <a:endParaRPr lang="en-US" sz="2000" dirty="0">
              <a:solidFill>
                <a:srgbClr val="898484"/>
              </a:solidFill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en-US" sz="2000" dirty="0">
              <a:solidFill>
                <a:srgbClr val="898484"/>
              </a:solidFill>
              <a:latin typeface="Cambria" panose="02040503050406030204" pitchFamily="18" charset="0"/>
            </a:endParaRPr>
          </a:p>
          <a:p>
            <a:pPr marL="0" indent="0">
              <a:lnSpc>
                <a:spcPct val="110000"/>
              </a:lnSpc>
              <a:buSzTx/>
              <a:buNone/>
              <a:defRPr sz="2000">
                <a:latin typeface="Cambria"/>
                <a:ea typeface="Cambria"/>
                <a:cs typeface="Cambria"/>
                <a:sym typeface="Cambria"/>
              </a:defRPr>
            </a:pPr>
            <a:endParaRPr sz="2000" dirty="0">
              <a:solidFill>
                <a:srgbClr val="898484"/>
              </a:solidFill>
              <a:latin typeface="Cambria" panose="02040503050406030204" pitchFamily="18" charset="0"/>
            </a:endParaRPr>
          </a:p>
        </p:txBody>
      </p:sp>
      <p:sp>
        <p:nvSpPr>
          <p:cNvPr id="118" name="Title 1"/>
          <p:cNvSpPr txBox="1"/>
          <p:nvPr/>
        </p:nvSpPr>
        <p:spPr>
          <a:xfrm>
            <a:off x="-490713" y="737412"/>
            <a:ext cx="5401343" cy="11270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pPr algn="ctr" defTabSz="877823">
              <a:lnSpc>
                <a:spcPct val="71200"/>
              </a:lnSpc>
              <a:defRPr sz="3552">
                <a:latin typeface="Cambria"/>
                <a:ea typeface="Cambria"/>
                <a:cs typeface="Cambria"/>
                <a:sym typeface="Cambria"/>
              </a:defRPr>
            </a:pPr>
            <a:r>
              <a:rPr lang="en-US" dirty="0">
                <a:latin typeface="Bradley Hand" pitchFamily="2" charset="77"/>
              </a:rPr>
              <a:t>Make Up Steps</a:t>
            </a:r>
            <a:endParaRPr dirty="0">
              <a:solidFill>
                <a:srgbClr val="44546A"/>
              </a:solidFill>
              <a:latin typeface="Bradley Hand" pitchFamily="2" charset="77"/>
              <a:ea typeface="Calibri Light"/>
              <a:cs typeface="Calibri Light"/>
              <a:sym typeface="Calibri Light"/>
            </a:endParaRPr>
          </a:p>
          <a:p>
            <a:pPr algn="ctr" defTabSz="877823">
              <a:lnSpc>
                <a:spcPct val="71200"/>
              </a:lnSpc>
              <a:defRPr sz="2976">
                <a:solidFill>
                  <a:srgbClr val="44546A"/>
                </a:solidFill>
                <a:latin typeface="Cambria"/>
                <a:ea typeface="Cambria"/>
                <a:cs typeface="Cambria"/>
                <a:sym typeface="Cambria"/>
              </a:defRPr>
            </a:pPr>
            <a:endParaRPr dirty="0">
              <a:solidFill>
                <a:srgbClr val="44546A"/>
              </a:solidFill>
              <a:latin typeface="Bradley Hand" pitchFamily="2" charset="77"/>
              <a:ea typeface="Calibri Light"/>
              <a:cs typeface="Calibri Light"/>
              <a:sym typeface="Calibri Light"/>
            </a:endParaRPr>
          </a:p>
          <a:p>
            <a:pPr algn="ctr" defTabSz="877823">
              <a:lnSpc>
                <a:spcPct val="71200"/>
              </a:lnSpc>
              <a:defRPr sz="2496">
                <a:solidFill>
                  <a:srgbClr val="44546A"/>
                </a:solidFill>
                <a:latin typeface="Cambria"/>
                <a:ea typeface="Cambria"/>
                <a:cs typeface="Cambria"/>
                <a:sym typeface="Cambria"/>
              </a:defRPr>
            </a:pPr>
            <a:r>
              <a:rPr dirty="0"/>
              <a:t>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uk-UA" smtClean="0"/>
              <a:t>8</a:t>
            </a:fld>
            <a:endParaRPr lang="uk-UA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CC3E0E-657C-264B-929C-5DBC205724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3015" y="543696"/>
            <a:ext cx="4824883" cy="6056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084597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2069"/>
            <a:ext cx="12192000" cy="6991350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uk-UA" smtClean="0"/>
              <a:t>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4061754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1708" y="-73944"/>
            <a:ext cx="12544740" cy="8074944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uk-UA" smtClean="0"/>
              <a:t>10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56791149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75298" y="0"/>
            <a:ext cx="6223000" cy="68580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uk-UA" smtClean="0"/>
              <a:t>11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57616066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3C15CB5-8EC3-C249-8091-B50E7C2E8DAC}"/>
              </a:ext>
            </a:extLst>
          </p:cNvPr>
          <p:cNvSpPr/>
          <p:nvPr/>
        </p:nvSpPr>
        <p:spPr bwMode="auto">
          <a:xfrm>
            <a:off x="348660" y="1088873"/>
            <a:ext cx="11494679" cy="5315419"/>
          </a:xfrm>
          <a:prstGeom prst="rect">
            <a:avLst/>
          </a:prstGeom>
          <a:solidFill>
            <a:srgbClr val="F8CBC3">
              <a:alpha val="68000"/>
            </a:srgbClr>
          </a:solidFill>
          <a:ln w="6350" cap="flat">
            <a:noFill/>
            <a:prstDash val="sysDot"/>
            <a:miter lim="800000"/>
            <a:headEnd type="none" w="med" len="med"/>
            <a:tailEnd type="none" w="med" len="med"/>
          </a:ln>
        </p:spPr>
        <p:txBody>
          <a:bodyPr lIns="17145" tIns="17145" rIns="17145" bIns="17145" rtlCol="0" anchor="ctr" anchorCtr="0"/>
          <a:lstStyle/>
          <a:p>
            <a:pPr marL="85725" marR="0" lvl="0" indent="0" algn="ctr" defTabSz="342873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small" spc="0" normalizeH="0" baseline="0" noProof="0" dirty="0">
              <a:ln>
                <a:noFill/>
              </a:ln>
              <a:solidFill>
                <a:srgbClr val="FF3399"/>
              </a:solidFill>
              <a:effectLst/>
              <a:uLnTx/>
              <a:uFillTx/>
              <a:latin typeface="Cambria" charset="0"/>
              <a:ea typeface="Cambria" charset="0"/>
              <a:cs typeface="Cambria" charset="0"/>
              <a:sym typeface="Adobe Garamond Pro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DCC21F-1175-774A-88E7-0C41ED6C84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8499" y="1550381"/>
            <a:ext cx="10795000" cy="503237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>
                <a:latin typeface="Cambria" panose="02040503050406030204" pitchFamily="18" charset="0"/>
                <a:ea typeface="+mj-ea"/>
                <a:cs typeface="+mj-cs"/>
              </a:rPr>
              <a:t>The </a:t>
            </a:r>
            <a:r>
              <a:rPr lang="en-US" b="1" dirty="0">
                <a:latin typeface="Cambria" panose="02040503050406030204" pitchFamily="18" charset="0"/>
                <a:ea typeface="+mj-ea"/>
                <a:cs typeface="+mj-cs"/>
              </a:rPr>
              <a:t>Almond shape </a:t>
            </a:r>
            <a:r>
              <a:rPr lang="en-US" dirty="0">
                <a:latin typeface="Cambria" panose="02040503050406030204" pitchFamily="18" charset="0"/>
                <a:ea typeface="+mj-ea"/>
                <a:cs typeface="+mj-cs"/>
              </a:rPr>
              <a:t>is considered the </a:t>
            </a:r>
            <a:r>
              <a:rPr lang="en-US" dirty="0" err="1">
                <a:latin typeface="Cambria" panose="02040503050406030204" pitchFamily="18" charset="0"/>
                <a:ea typeface="+mj-ea"/>
                <a:cs typeface="+mj-cs"/>
              </a:rPr>
              <a:t>neautral</a:t>
            </a:r>
            <a:r>
              <a:rPr lang="en-US" dirty="0">
                <a:latin typeface="Cambria" panose="02040503050406030204" pitchFamily="18" charset="0"/>
                <a:ea typeface="+mj-ea"/>
                <a:cs typeface="+mj-cs"/>
              </a:rPr>
              <a:t> shape where almost all make up styles suits it and looks flattering on it. </a:t>
            </a:r>
          </a:p>
          <a:p>
            <a:pPr marL="0" indent="0">
              <a:buNone/>
            </a:pPr>
            <a:endParaRPr lang="en-US" dirty="0">
              <a:latin typeface="Cambria" panose="02040503050406030204" pitchFamily="18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en-US" b="1" dirty="0">
                <a:latin typeface="Cambria" panose="02040503050406030204" pitchFamily="18" charset="0"/>
                <a:ea typeface="+mj-ea"/>
                <a:cs typeface="+mj-cs"/>
              </a:rPr>
              <a:t>Wide set and close set</a:t>
            </a:r>
            <a:r>
              <a:rPr lang="en-US" dirty="0">
                <a:latin typeface="Cambria" panose="02040503050406030204" pitchFamily="18" charset="0"/>
                <a:ea typeface="+mj-ea"/>
                <a:cs typeface="+mj-cs"/>
              </a:rPr>
              <a:t>: do not extend the dark </a:t>
            </a:r>
            <a:r>
              <a:rPr lang="en-US" dirty="0" err="1">
                <a:latin typeface="Cambria" panose="02040503050406030204" pitchFamily="18" charset="0"/>
                <a:ea typeface="+mj-ea"/>
                <a:cs typeface="+mj-cs"/>
              </a:rPr>
              <a:t>colour</a:t>
            </a:r>
            <a:r>
              <a:rPr lang="en-US" dirty="0">
                <a:latin typeface="Cambria" panose="02040503050406030204" pitchFamily="18" charset="0"/>
                <a:ea typeface="+mj-ea"/>
                <a:cs typeface="+mj-cs"/>
              </a:rPr>
              <a:t> away from the ending of the lash line much. </a:t>
            </a:r>
          </a:p>
          <a:p>
            <a:pPr marL="0" indent="0">
              <a:buNone/>
            </a:pPr>
            <a:endParaRPr lang="en-US" dirty="0">
              <a:latin typeface="Cambria" panose="02040503050406030204" pitchFamily="18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en-US" b="1" dirty="0">
                <a:latin typeface="Cambria" panose="02040503050406030204" pitchFamily="18" charset="0"/>
                <a:ea typeface="+mj-ea"/>
                <a:cs typeface="+mj-cs"/>
              </a:rPr>
              <a:t>Deep set : </a:t>
            </a:r>
            <a:r>
              <a:rPr lang="en-US" dirty="0">
                <a:latin typeface="Cambria" panose="02040503050406030204" pitchFamily="18" charset="0"/>
                <a:ea typeface="+mj-ea"/>
                <a:cs typeface="+mj-cs"/>
              </a:rPr>
              <a:t>Use highlights, shimmers &amp; light </a:t>
            </a:r>
            <a:r>
              <a:rPr lang="en-US" dirty="0" err="1">
                <a:latin typeface="Cambria" panose="02040503050406030204" pitchFamily="18" charset="0"/>
                <a:ea typeface="+mj-ea"/>
                <a:cs typeface="+mj-cs"/>
              </a:rPr>
              <a:t>colours</a:t>
            </a:r>
            <a:r>
              <a:rPr lang="en-US" dirty="0">
                <a:latin typeface="Cambria" panose="02040503050406030204" pitchFamily="18" charset="0"/>
                <a:ea typeface="+mj-ea"/>
                <a:cs typeface="+mj-cs"/>
              </a:rPr>
              <a:t>, avoid dark </a:t>
            </a:r>
            <a:r>
              <a:rPr lang="en-US" dirty="0" err="1">
                <a:latin typeface="Cambria" panose="02040503050406030204" pitchFamily="18" charset="0"/>
                <a:ea typeface="+mj-ea"/>
                <a:cs typeface="+mj-cs"/>
              </a:rPr>
              <a:t>colours</a:t>
            </a:r>
            <a:br>
              <a:rPr lang="en-US" dirty="0">
                <a:latin typeface="Cambria" panose="02040503050406030204" pitchFamily="18" charset="0"/>
                <a:ea typeface="+mj-ea"/>
                <a:cs typeface="+mj-cs"/>
              </a:rPr>
            </a:br>
            <a:endParaRPr lang="en-US" dirty="0">
              <a:latin typeface="Cambria" panose="02040503050406030204" pitchFamily="18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en-US" b="1" dirty="0">
                <a:latin typeface="Cambria" panose="02040503050406030204" pitchFamily="18" charset="0"/>
                <a:ea typeface="+mj-ea"/>
                <a:cs typeface="+mj-cs"/>
              </a:rPr>
              <a:t>Prominent set: </a:t>
            </a:r>
            <a:r>
              <a:rPr lang="en-US" dirty="0">
                <a:latin typeface="Cambria" panose="02040503050406030204" pitchFamily="18" charset="0"/>
                <a:ea typeface="+mj-ea"/>
                <a:cs typeface="+mj-cs"/>
              </a:rPr>
              <a:t>Use medium  to dark, avoid light reflective </a:t>
            </a:r>
            <a:r>
              <a:rPr lang="en-US" dirty="0" err="1">
                <a:latin typeface="Cambria" panose="02040503050406030204" pitchFamily="18" charset="0"/>
                <a:ea typeface="+mj-ea"/>
                <a:cs typeface="+mj-cs"/>
              </a:rPr>
              <a:t>colours</a:t>
            </a:r>
            <a:r>
              <a:rPr lang="en-US" dirty="0">
                <a:latin typeface="Cambria" panose="02040503050406030204" pitchFamily="18" charset="0"/>
                <a:ea typeface="+mj-ea"/>
                <a:cs typeface="+mj-cs"/>
              </a:rPr>
              <a:t> in the center. </a:t>
            </a:r>
            <a:br>
              <a:rPr lang="en-US" dirty="0">
                <a:latin typeface="Cambria" panose="02040503050406030204" pitchFamily="18" charset="0"/>
                <a:ea typeface="+mj-ea"/>
                <a:cs typeface="+mj-cs"/>
              </a:rPr>
            </a:br>
            <a:endParaRPr lang="en-US" dirty="0">
              <a:latin typeface="Cambria" panose="02040503050406030204" pitchFamily="18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en-US" b="1" dirty="0">
                <a:latin typeface="Cambria" panose="02040503050406030204" pitchFamily="18" charset="0"/>
                <a:ea typeface="+mj-ea"/>
                <a:cs typeface="+mj-cs"/>
              </a:rPr>
              <a:t>Droopy Eyes: </a:t>
            </a:r>
            <a:r>
              <a:rPr lang="en-US" dirty="0">
                <a:latin typeface="Cambria" panose="02040503050406030204" pitchFamily="18" charset="0"/>
                <a:ea typeface="+mj-ea"/>
                <a:cs typeface="+mj-cs"/>
              </a:rPr>
              <a:t>make sure to create a lift with dark shadows and eyeliners , pointing them towards the end of the brow. </a:t>
            </a:r>
            <a:br>
              <a:rPr lang="en-US" dirty="0">
                <a:latin typeface="Cambria" panose="02040503050406030204" pitchFamily="18" charset="0"/>
                <a:ea typeface="+mj-ea"/>
                <a:cs typeface="+mj-cs"/>
              </a:rPr>
            </a:br>
            <a:endParaRPr lang="en-US" dirty="0">
              <a:latin typeface="Cambria" panose="02040503050406030204" pitchFamily="18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en-US" b="1" dirty="0">
                <a:latin typeface="Cambria" panose="02040503050406030204" pitchFamily="18" charset="0"/>
                <a:ea typeface="+mj-ea"/>
                <a:cs typeface="+mj-cs"/>
              </a:rPr>
              <a:t>Hooded eyes: </a:t>
            </a:r>
            <a:r>
              <a:rPr lang="en-US" dirty="0">
                <a:latin typeface="Cambria" panose="02040503050406030204" pitchFamily="18" charset="0"/>
                <a:ea typeface="+mj-ea"/>
                <a:cs typeface="+mj-cs"/>
              </a:rPr>
              <a:t>Make sure to raise the shadows higher than the actual crease. And ask them to open their eyes often  during application 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5755E1-B7CD-384D-89DA-8220FA4C0BC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12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B718701-388D-8A4E-ADA5-BFB405E8B089}"/>
              </a:ext>
            </a:extLst>
          </p:cNvPr>
          <p:cNvSpPr txBox="1">
            <a:spLocks/>
          </p:cNvSpPr>
          <p:nvPr/>
        </p:nvSpPr>
        <p:spPr>
          <a:xfrm>
            <a:off x="3810000" y="-76790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>
                <a:latin typeface="Bradley Hand" pitchFamily="2" charset="77"/>
              </a:rPr>
              <a:t>Eyes Shapes</a:t>
            </a:r>
            <a:endParaRPr lang="en-US" dirty="0">
              <a:latin typeface="Bradley Han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999630038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92715" cy="6962273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uk-UA" smtClean="0"/>
              <a:t>13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68781858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15523" cy="6762439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uk-UA" smtClean="0"/>
              <a:t>14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59953187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5511" y="0"/>
            <a:ext cx="13807512" cy="7743825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uk-UA" smtClean="0"/>
              <a:t>15</a:t>
            </a:fld>
            <a:endParaRPr lang="uk-UA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911276D-CFDD-1942-BEC1-CDF9ECFF5E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4011" y="-442913"/>
            <a:ext cx="13807512" cy="77438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7173EA3-04E0-6F44-BDC4-72AF1FB5A1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88702" y="-321470"/>
            <a:ext cx="14953893" cy="83867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4827A1B-C7FD-5C4E-B202-E3555AF5E1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5511" y="-642938"/>
            <a:ext cx="14953893" cy="8386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86195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96845" y="-871538"/>
            <a:ext cx="13703170" cy="8601075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uk-UA" smtClean="0"/>
              <a:t>16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30828093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3E7AAE2-ABD1-4AEF-A85D-00AA93DACB63}"/>
              </a:ext>
            </a:extLst>
          </p:cNvPr>
          <p:cNvSpPr/>
          <p:nvPr/>
        </p:nvSpPr>
        <p:spPr bwMode="auto">
          <a:xfrm>
            <a:off x="6096000" y="728663"/>
            <a:ext cx="5184775" cy="5400674"/>
          </a:xfrm>
          <a:prstGeom prst="rect">
            <a:avLst/>
          </a:prstGeom>
          <a:solidFill>
            <a:srgbClr val="F8CBC3"/>
          </a:solidFill>
          <a:ln w="6350" cap="flat">
            <a:noFill/>
            <a:prstDash val="sysDot"/>
            <a:miter lim="800000"/>
            <a:headEnd type="none" w="med" len="med"/>
            <a:tailEnd type="none" w="med" len="med"/>
          </a:ln>
        </p:spPr>
        <p:txBody>
          <a:bodyPr lIns="17145" tIns="17145" rIns="17145" bIns="17145" rtlCol="0" anchor="ctr" anchorCtr="0"/>
          <a:lstStyle/>
          <a:p>
            <a:pPr marL="85725" marR="0" lvl="0" indent="0" algn="ctr" defTabSz="342873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small" spc="0" normalizeH="0" baseline="0" noProof="0">
              <a:ln>
                <a:noFill/>
              </a:ln>
              <a:solidFill>
                <a:srgbClr val="FF3399"/>
              </a:solidFill>
              <a:effectLst/>
              <a:uLnTx/>
              <a:uFillTx/>
              <a:latin typeface="Garamond" panose="02020404030301010803" pitchFamily="18" charset="0"/>
              <a:ea typeface="ＭＳ Ｐゴシック" charset="0"/>
              <a:cs typeface="Garamond Normal" charset="0"/>
              <a:sym typeface="Adobe Garamond Pro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6696787" y="2558424"/>
            <a:ext cx="3983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radley Hand" pitchFamily="2" charset="77"/>
              </a:rPr>
              <a:t>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radley Hand" pitchFamily="2" charset="77"/>
              </a:rPr>
              <a:t>pecific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rgbClr val="FFFFFF"/>
                </a:solidFill>
                <a:latin typeface="Bradley Hand" pitchFamily="2" charset="77"/>
              </a:rPr>
              <a:t>M</a:t>
            </a:r>
            <a:r>
              <a:rPr lang="en-US" sz="2400" dirty="0">
                <a:solidFill>
                  <a:srgbClr val="FFFFFF"/>
                </a:solidFill>
                <a:latin typeface="Bradley Hand" pitchFamily="2" charset="77"/>
              </a:rPr>
              <a:t>easurable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radley Hand" pitchFamily="2" charset="77"/>
              </a:rPr>
              <a:t>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radley Hand" pitchFamily="2" charset="77"/>
              </a:rPr>
              <a:t>ttainable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rgbClr val="FFFFFF"/>
                </a:solidFill>
                <a:latin typeface="Bradley Hand" pitchFamily="2" charset="77"/>
              </a:rPr>
              <a:t>R</a:t>
            </a:r>
            <a:r>
              <a:rPr lang="en-US" sz="2400" dirty="0">
                <a:solidFill>
                  <a:srgbClr val="FFFFFF"/>
                </a:solidFill>
                <a:latin typeface="Bradley Hand" pitchFamily="2" charset="77"/>
              </a:rPr>
              <a:t>ealistic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radley Hand" pitchFamily="2" charset="77"/>
              </a:rPr>
              <a:t>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radley Hand" pitchFamily="2" charset="77"/>
              </a:rPr>
              <a:t>imed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radley Hand" pitchFamily="2" charset="77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radley Hand" pitchFamily="2" charset="77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7298919" y="1259175"/>
            <a:ext cx="22742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radley Hand" pitchFamily="2" charset="77"/>
              </a:rPr>
              <a:t>Goals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0761" y="728663"/>
            <a:ext cx="4985238" cy="5400674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ECDE6-D50F-4D7E-8FC3-B70A5D623B72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80978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3E7AAE2-ABD1-4AEF-A85D-00AA93DACB63}"/>
              </a:ext>
            </a:extLst>
          </p:cNvPr>
          <p:cNvSpPr/>
          <p:nvPr/>
        </p:nvSpPr>
        <p:spPr bwMode="auto">
          <a:xfrm>
            <a:off x="466151" y="1434739"/>
            <a:ext cx="11145795" cy="5165509"/>
          </a:xfrm>
          <a:prstGeom prst="rect">
            <a:avLst/>
          </a:prstGeom>
          <a:solidFill>
            <a:srgbClr val="F8CBC3">
              <a:alpha val="78000"/>
            </a:srgbClr>
          </a:solidFill>
          <a:ln w="6350" cap="flat">
            <a:noFill/>
            <a:prstDash val="sysDot"/>
            <a:miter lim="800000"/>
            <a:headEnd type="none" w="med" len="med"/>
            <a:tailEnd type="none" w="med" len="med"/>
          </a:ln>
        </p:spPr>
        <p:txBody>
          <a:bodyPr lIns="17145" tIns="17145" rIns="17145" bIns="17145" rtlCol="0" anchor="ctr" anchorCtr="0"/>
          <a:lstStyle/>
          <a:p>
            <a:pPr marL="85725" marR="0" lvl="0" indent="0" algn="ctr" defTabSz="342873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small" spc="0" normalizeH="0" baseline="0" noProof="0" dirty="0">
              <a:ln>
                <a:noFill/>
              </a:ln>
              <a:solidFill>
                <a:srgbClr val="FF3399"/>
              </a:solidFill>
              <a:effectLst/>
              <a:uLnTx/>
              <a:uFillTx/>
              <a:latin typeface="Garamond" panose="02020404030301010803" pitchFamily="18" charset="0"/>
              <a:ea typeface="ＭＳ Ｐゴシック" charset="0"/>
              <a:cs typeface="Garamond Normal" charset="0"/>
              <a:sym typeface="Adobe Garamond Pro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86933" y="1559239"/>
            <a:ext cx="9802885" cy="61863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spc="0" normalizeH="0" baseline="0" dirty="0">
                <a:ln>
                  <a:noFill/>
                </a:ln>
                <a:solidFill>
                  <a:srgbClr val="898484"/>
                </a:solidFill>
                <a:effectLst/>
                <a:uFillTx/>
                <a:latin typeface="Cambria" panose="02040503050406030204" pitchFamily="18" charset="0"/>
                <a:ea typeface="Cambria" charset="0"/>
                <a:cs typeface="Cambria" charset="0"/>
                <a:sym typeface="Calibri"/>
              </a:rPr>
              <a:t>In order to grow</a:t>
            </a:r>
            <a:r>
              <a:rPr kumimoji="0" lang="en-US" b="0" i="0" u="none" strike="noStrike" cap="none" spc="0" normalizeH="0" dirty="0">
                <a:ln>
                  <a:noFill/>
                </a:ln>
                <a:solidFill>
                  <a:srgbClr val="898484"/>
                </a:solidFill>
                <a:effectLst/>
                <a:uFillTx/>
                <a:latin typeface="Cambria" panose="02040503050406030204" pitchFamily="18" charset="0"/>
                <a:ea typeface="Cambria" charset="0"/>
                <a:cs typeface="Cambria" charset="0"/>
                <a:sym typeface="Calibri"/>
              </a:rPr>
              <a:t> your business you have to grow your </a:t>
            </a:r>
            <a:r>
              <a:rPr kumimoji="0" lang="en-US" b="1" i="0" u="none" strike="noStrike" cap="none" spc="0" normalizeH="0" dirty="0">
                <a:ln>
                  <a:noFill/>
                </a:ln>
                <a:solidFill>
                  <a:srgbClr val="898484"/>
                </a:solidFill>
                <a:effectLst/>
                <a:uFillTx/>
                <a:latin typeface="Cambria" panose="02040503050406030204" pitchFamily="18" charset="0"/>
                <a:ea typeface="Cambria" charset="0"/>
                <a:cs typeface="Cambria" charset="0"/>
                <a:sym typeface="Calibri"/>
              </a:rPr>
              <a:t>mind!</a:t>
            </a:r>
            <a:endParaRPr lang="en-US" baseline="0" dirty="0">
              <a:solidFill>
                <a:srgbClr val="898484"/>
              </a:solidFill>
              <a:latin typeface="Cambria" panose="02040503050406030204" pitchFamily="18" charset="0"/>
              <a:ea typeface="Cambria" charset="0"/>
              <a:cs typeface="Cambria" charset="0"/>
            </a:endParaRPr>
          </a:p>
          <a:p>
            <a:pPr marL="0" marR="0" indent="0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898484"/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Don’t reinvent the wheel, check some profiles of artists online who </a:t>
            </a:r>
            <a:r>
              <a:rPr lang="en-US" b="1" dirty="0">
                <a:solidFill>
                  <a:srgbClr val="898484"/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inspire</a:t>
            </a:r>
            <a:r>
              <a:rPr lang="en-US" dirty="0">
                <a:solidFill>
                  <a:srgbClr val="898484"/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 you (bios, documentaries, online videos , Audio books and podcasts)</a:t>
            </a:r>
          </a:p>
          <a:p>
            <a:pPr marL="0" marR="0" indent="0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rgbClr val="898484"/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Invest</a:t>
            </a:r>
            <a:r>
              <a:rPr lang="en-US" dirty="0">
                <a:solidFill>
                  <a:srgbClr val="898484"/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 in your self and your business.</a:t>
            </a:r>
          </a:p>
          <a:p>
            <a:pPr marL="0" marR="0" indent="0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rgbClr val="898484"/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Keep moving </a:t>
            </a:r>
            <a:r>
              <a:rPr lang="en-US" dirty="0">
                <a:solidFill>
                  <a:srgbClr val="898484"/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keep trying new things, it will always be a learning experience.</a:t>
            </a:r>
          </a:p>
          <a:p>
            <a:pPr marL="0" marR="0" indent="0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898484"/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Guide your </a:t>
            </a:r>
            <a:r>
              <a:rPr lang="en-US" b="1" dirty="0">
                <a:solidFill>
                  <a:srgbClr val="898484"/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self talk </a:t>
            </a:r>
          </a:p>
          <a:p>
            <a:pPr marL="0" marR="0" indent="0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898484"/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Stay in your business /don</a:t>
            </a:r>
            <a:r>
              <a:rPr lang="uk-UA" dirty="0">
                <a:solidFill>
                  <a:srgbClr val="898484"/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’</a:t>
            </a:r>
            <a:r>
              <a:rPr lang="en-US" dirty="0">
                <a:solidFill>
                  <a:srgbClr val="898484"/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t compare</a:t>
            </a:r>
          </a:p>
          <a:p>
            <a:pPr marL="0" marR="0" indent="0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898484"/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Plan your next step!</a:t>
            </a:r>
          </a:p>
          <a:p>
            <a:pPr marL="0" marR="0" indent="0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898484"/>
              </a:solidFill>
              <a:latin typeface="Cambria" panose="02040503050406030204" pitchFamily="18" charset="0"/>
              <a:ea typeface="Cambria" charset="0"/>
              <a:cs typeface="Cambria" charset="0"/>
            </a:endParaRPr>
          </a:p>
          <a:p>
            <a:pPr marL="0" marR="0" indent="0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rgbClr val="898484"/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THE TRAPS</a:t>
            </a:r>
          </a:p>
          <a:p>
            <a:pPr marL="0" marR="0" indent="0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898484"/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Comparison</a:t>
            </a:r>
          </a:p>
          <a:p>
            <a:pPr marL="0" marR="0" indent="0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898484"/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Mistake</a:t>
            </a:r>
          </a:p>
          <a:p>
            <a:pPr marL="0" marR="0" indent="0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898484"/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Right time</a:t>
            </a:r>
          </a:p>
          <a:p>
            <a:pPr marL="0" marR="0" indent="0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898484"/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perfection</a:t>
            </a:r>
          </a:p>
          <a:p>
            <a:pPr marL="0" marR="0" indent="0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b="1" dirty="0">
              <a:solidFill>
                <a:srgbClr val="898484"/>
              </a:solidFill>
              <a:latin typeface="Cambria" panose="02040503050406030204" pitchFamily="18" charset="0"/>
              <a:ea typeface="Cambria" charset="0"/>
              <a:cs typeface="Cambria" charset="0"/>
            </a:endParaRPr>
          </a:p>
          <a:p>
            <a:pPr marL="0" marR="0" indent="0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898484"/>
              </a:solidFill>
              <a:latin typeface="Cambria" panose="02040503050406030204" pitchFamily="18" charset="0"/>
              <a:ea typeface="Cambria" charset="0"/>
              <a:cs typeface="Cambria" charset="0"/>
            </a:endParaRPr>
          </a:p>
          <a:p>
            <a:pPr marL="0" marR="0" indent="0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898484"/>
              </a:solidFill>
              <a:latin typeface="Cambria" panose="02040503050406030204" pitchFamily="18" charset="0"/>
              <a:ea typeface="Cambria" charset="0"/>
              <a:cs typeface="Cambria" charset="0"/>
            </a:endParaRPr>
          </a:p>
          <a:p>
            <a:pPr marL="0" marR="0" indent="0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mbria" panose="02040503050406030204" pitchFamily="18" charset="0"/>
              <a:ea typeface="Cambria" charset="0"/>
              <a:cs typeface="Cambria" charset="0"/>
              <a:sym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56967" y="653570"/>
            <a:ext cx="2564161" cy="7078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i="0" u="none" strike="noStrike" cap="none" spc="0" normalizeH="0" baseline="0" dirty="0">
                <a:ln>
                  <a:noFill/>
                </a:ln>
                <a:solidFill>
                  <a:srgbClr val="898484"/>
                </a:solidFill>
                <a:effectLst/>
                <a:uFillTx/>
                <a:latin typeface="Bradley Hand" pitchFamily="2" charset="77"/>
                <a:ea typeface="Cambria" charset="0"/>
                <a:cs typeface="Cambria" charset="0"/>
                <a:sym typeface="Calibri"/>
              </a:rPr>
              <a:t>MIND SET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ECDE6-D50F-4D7E-8FC3-B70A5D623B72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01875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3E7AAE2-ABD1-4AEF-A85D-00AA93DACB63}"/>
              </a:ext>
            </a:extLst>
          </p:cNvPr>
          <p:cNvSpPr/>
          <p:nvPr/>
        </p:nvSpPr>
        <p:spPr bwMode="auto">
          <a:xfrm>
            <a:off x="959284" y="1044577"/>
            <a:ext cx="6412631" cy="5415684"/>
          </a:xfrm>
          <a:prstGeom prst="rect">
            <a:avLst/>
          </a:prstGeom>
          <a:solidFill>
            <a:srgbClr val="F8CBC3">
              <a:alpha val="72000"/>
            </a:srgbClr>
          </a:solidFill>
          <a:ln w="6350" cap="flat">
            <a:noFill/>
            <a:prstDash val="sysDot"/>
            <a:miter lim="800000"/>
            <a:headEnd type="none" w="med" len="med"/>
            <a:tailEnd type="none" w="med" len="med"/>
          </a:ln>
        </p:spPr>
        <p:txBody>
          <a:bodyPr lIns="17145" tIns="17145" rIns="17145" bIns="17145" rtlCol="0" anchor="ctr" anchorCtr="0"/>
          <a:lstStyle/>
          <a:p>
            <a:pPr marL="85725" marR="0" lvl="0" indent="0" algn="ctr" defTabSz="342873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small" spc="0" normalizeH="0" baseline="0" noProof="0" dirty="0">
              <a:ln>
                <a:noFill/>
              </a:ln>
              <a:solidFill>
                <a:srgbClr val="FF3399"/>
              </a:solidFill>
              <a:effectLst/>
              <a:uLnTx/>
              <a:uFillTx/>
              <a:latin typeface="Garamond" panose="02020404030301010803" pitchFamily="18" charset="0"/>
              <a:ea typeface="ＭＳ Ｐゴシック" charset="0"/>
              <a:cs typeface="Garamond Normal" charset="0"/>
              <a:sym typeface="Adobe Garamond Pro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ECDE6-D50F-4D7E-8FC3-B70A5D623B72}" type="slidenum">
              <a:rPr lang="fr-FR" smtClean="0"/>
              <a:t>19</a:t>
            </a:fld>
            <a:endParaRPr lang="fr-FR"/>
          </a:p>
        </p:txBody>
      </p:sp>
      <p:sp>
        <p:nvSpPr>
          <p:cNvPr id="4" name="TextBox 3"/>
          <p:cNvSpPr txBox="1"/>
          <p:nvPr/>
        </p:nvSpPr>
        <p:spPr>
          <a:xfrm>
            <a:off x="1201842" y="1351019"/>
            <a:ext cx="2669960" cy="5232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mbria" charset="0"/>
                <a:ea typeface="Cambria" charset="0"/>
                <a:cs typeface="Cambria" charset="0"/>
                <a:sym typeface="Calibri"/>
              </a:rPr>
              <a:t>Social media tips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59678" y="2180679"/>
            <a:ext cx="5224249" cy="34163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285750" marR="0" indent="-285750" algn="l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898484"/>
                </a:solidFill>
                <a:effectLst/>
                <a:uFillTx/>
                <a:latin typeface="Cambria" charset="0"/>
                <a:ea typeface="Cambria" charset="0"/>
                <a:cs typeface="Cambria" charset="0"/>
                <a:sym typeface="Calibri"/>
              </a:rPr>
              <a:t>Check your insights to know what works most</a:t>
            </a:r>
          </a:p>
          <a:p>
            <a:pPr marL="285750" marR="0" indent="-285750" algn="l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</a:pPr>
            <a:r>
              <a:rPr lang="en-US" dirty="0">
                <a:solidFill>
                  <a:srgbClr val="898484"/>
                </a:solidFill>
                <a:latin typeface="Cambria" charset="0"/>
                <a:ea typeface="Cambria" charset="0"/>
                <a:cs typeface="Cambria" charset="0"/>
              </a:rPr>
              <a:t>Know your Audience</a:t>
            </a:r>
          </a:p>
          <a:p>
            <a:pPr marL="285750" marR="0" indent="-285750" algn="l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</a:pPr>
            <a:r>
              <a:rPr lang="en-US" dirty="0">
                <a:solidFill>
                  <a:srgbClr val="898484"/>
                </a:solidFill>
                <a:latin typeface="Cambria" charset="0"/>
                <a:ea typeface="Cambria" charset="0"/>
                <a:cs typeface="Cambria" charset="0"/>
              </a:rPr>
              <a:t>Think added value </a:t>
            </a:r>
          </a:p>
          <a:p>
            <a:pPr marL="285750" marR="0" indent="-285750" algn="l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898484"/>
                </a:solidFill>
                <a:effectLst/>
                <a:uFillTx/>
                <a:latin typeface="Cambria" charset="0"/>
                <a:ea typeface="Cambria" charset="0"/>
                <a:cs typeface="Cambria" charset="0"/>
                <a:sym typeface="Calibri"/>
              </a:rPr>
              <a:t>Create timely presence</a:t>
            </a:r>
          </a:p>
          <a:p>
            <a:pPr marL="285750" marR="0" indent="-285750" algn="l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</a:pPr>
            <a:r>
              <a:rPr lang="en-US" dirty="0">
                <a:solidFill>
                  <a:srgbClr val="898484"/>
                </a:solidFill>
                <a:latin typeface="Cambria" charset="0"/>
                <a:ea typeface="Cambria" charset="0"/>
                <a:cs typeface="Cambria" charset="0"/>
              </a:rPr>
              <a:t>Share a bit of  You</a:t>
            </a:r>
          </a:p>
          <a:p>
            <a:pPr marL="285750" marR="0" indent="-285750" algn="l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</a:pPr>
            <a:r>
              <a:rPr lang="en-US" dirty="0">
                <a:solidFill>
                  <a:srgbClr val="898484"/>
                </a:solidFill>
                <a:latin typeface="Cambria" charset="0"/>
                <a:ea typeface="Cambria" charset="0"/>
                <a:cs typeface="Cambria" charset="0"/>
              </a:rPr>
              <a:t>Use apps like UNUM, Content office, VSCO, </a:t>
            </a:r>
            <a:r>
              <a:rPr lang="en-US" dirty="0" err="1">
                <a:solidFill>
                  <a:srgbClr val="898484"/>
                </a:solidFill>
                <a:latin typeface="Cambria" charset="0"/>
                <a:ea typeface="Cambria" charset="0"/>
                <a:cs typeface="Cambria" charset="0"/>
              </a:rPr>
              <a:t>Facetune</a:t>
            </a:r>
            <a:r>
              <a:rPr lang="en-US" dirty="0">
                <a:solidFill>
                  <a:srgbClr val="898484"/>
                </a:solidFill>
                <a:latin typeface="Cambria" charset="0"/>
                <a:ea typeface="Cambria" charset="0"/>
                <a:cs typeface="Cambria" charset="0"/>
              </a:rPr>
              <a:t>, Unfold</a:t>
            </a:r>
          </a:p>
          <a:p>
            <a:pPr marL="285750" marR="0" indent="-285750" algn="l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</a:pPr>
            <a:r>
              <a:rPr lang="en-US" dirty="0">
                <a:solidFill>
                  <a:srgbClr val="898484"/>
                </a:solidFill>
                <a:latin typeface="Cambria" charset="0"/>
                <a:ea typeface="Cambria" charset="0"/>
                <a:cs typeface="Cambria" charset="0"/>
              </a:rPr>
              <a:t>Plan your content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1915" y="0"/>
            <a:ext cx="48714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9042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3E7AAE2-ABD1-4AEF-A85D-00AA93DACB63}"/>
              </a:ext>
            </a:extLst>
          </p:cNvPr>
          <p:cNvSpPr/>
          <p:nvPr/>
        </p:nvSpPr>
        <p:spPr bwMode="auto">
          <a:xfrm>
            <a:off x="6096000" y="728663"/>
            <a:ext cx="5184775" cy="5400674"/>
          </a:xfrm>
          <a:prstGeom prst="rect">
            <a:avLst/>
          </a:prstGeom>
          <a:solidFill>
            <a:srgbClr val="F8CBC3"/>
          </a:solidFill>
          <a:ln w="6350" cap="flat">
            <a:noFill/>
            <a:prstDash val="sysDot"/>
            <a:miter lim="800000"/>
            <a:headEnd type="none" w="med" len="med"/>
            <a:tailEnd type="none" w="med" len="med"/>
          </a:ln>
        </p:spPr>
        <p:txBody>
          <a:bodyPr lIns="17145" tIns="17145" rIns="17145" bIns="17145" rtlCol="0" anchor="ctr" anchorCtr="0"/>
          <a:lstStyle/>
          <a:p>
            <a:pPr marL="85725" marR="0" lvl="0" indent="0" algn="ctr" defTabSz="342873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small" spc="0" normalizeH="0" baseline="0" noProof="0" dirty="0">
              <a:ln>
                <a:noFill/>
              </a:ln>
              <a:solidFill>
                <a:srgbClr val="FF3399"/>
              </a:solidFill>
              <a:effectLst/>
              <a:uLnTx/>
              <a:uFillTx/>
              <a:latin typeface="Cambria" charset="0"/>
              <a:ea typeface="Cambria" charset="0"/>
              <a:cs typeface="Cambria" charset="0"/>
              <a:sym typeface="Adobe Garamond Pro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110367" y="1536175"/>
            <a:ext cx="5243434" cy="41549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Bradley Hand" pitchFamily="2" charset="77"/>
                <a:sym typeface="Calibri"/>
              </a:rPr>
              <a:t>What are your most important Values?</a:t>
            </a:r>
            <a:br>
              <a:rPr kumimoji="0" lang="en-US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Bradley Hand" pitchFamily="2" charset="77"/>
                <a:sym typeface="Calibri"/>
              </a:rPr>
            </a:b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Bradley Hand" pitchFamily="2" charset="77"/>
              <a:sym typeface="Calibri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Bradley Hand" pitchFamily="2" charset="77"/>
                <a:sym typeface="Calibri"/>
              </a:rPr>
              <a:t>What are you telling yourself I can’t?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latin typeface="Bradley Hand" pitchFamily="2" charset="77"/>
              </a:rPr>
              <a:t>Turn it into I can and put tiny 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latin typeface="Bradley Hand" pitchFamily="2" charset="77"/>
              </a:rPr>
              <a:t>action steps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Bradley Hand" pitchFamily="2" charset="77"/>
              <a:sym typeface="Calibri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2400" dirty="0">
              <a:latin typeface="Bradley Hand" pitchFamily="2" charset="77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latin typeface="Bradley Hand" pitchFamily="2" charset="77"/>
              </a:rPr>
              <a:t>You are becoming what you believe you are, make a good set of belief about your self!</a:t>
            </a: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Bradley Hand" pitchFamily="2" charset="77"/>
              <a:sym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65896" y="1536175"/>
            <a:ext cx="4080602" cy="378565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8000" b="0" i="0" u="none" strike="noStrike" cap="none" spc="0" normalizeH="0" baseline="0" dirty="0">
                <a:ln>
                  <a:noFill/>
                </a:ln>
                <a:solidFill>
                  <a:srgbClr val="898484"/>
                </a:solidFill>
                <a:effectLst/>
                <a:uFillTx/>
                <a:latin typeface="Bradley Hand" pitchFamily="2" charset="77"/>
                <a:ea typeface="Cambria" charset="0"/>
                <a:cs typeface="Cambria" charset="0"/>
                <a:sym typeface="Calibri"/>
              </a:rPr>
              <a:t>YOU Are</a:t>
            </a:r>
            <a:br>
              <a:rPr kumimoji="0" lang="en-US" sz="8000" b="0" i="0" u="none" strike="noStrike" cap="none" spc="0" normalizeH="0" baseline="0" dirty="0">
                <a:ln>
                  <a:noFill/>
                </a:ln>
                <a:solidFill>
                  <a:srgbClr val="898484"/>
                </a:solidFill>
                <a:effectLst/>
                <a:uFillTx/>
                <a:latin typeface="Bradley Hand" pitchFamily="2" charset="77"/>
                <a:ea typeface="Cambria" charset="0"/>
                <a:cs typeface="Cambria" charset="0"/>
                <a:sym typeface="Calibri"/>
              </a:rPr>
            </a:br>
            <a:r>
              <a:rPr kumimoji="0" lang="en-US" sz="8000" b="0" i="0" u="none" strike="noStrike" cap="none" spc="0" normalizeH="0" baseline="0" dirty="0">
                <a:ln>
                  <a:noFill/>
                </a:ln>
                <a:solidFill>
                  <a:srgbClr val="898484"/>
                </a:solidFill>
                <a:effectLst/>
                <a:uFillTx/>
                <a:latin typeface="Bradley Hand" pitchFamily="2" charset="77"/>
                <a:ea typeface="Cambria" charset="0"/>
                <a:cs typeface="Cambria" charset="0"/>
                <a:sym typeface="Calibri"/>
              </a:rPr>
              <a:t>An 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8000" dirty="0">
                <a:solidFill>
                  <a:srgbClr val="898484"/>
                </a:solidFill>
                <a:latin typeface="Bradley Hand" pitchFamily="2" charset="77"/>
                <a:ea typeface="Cambria" charset="0"/>
                <a:cs typeface="Cambria" charset="0"/>
              </a:rPr>
              <a:t>Artist</a:t>
            </a:r>
            <a:r>
              <a:rPr kumimoji="0" lang="en-US" sz="8000" b="0" i="0" u="none" strike="noStrike" cap="none" spc="0" normalizeH="0" baseline="0" dirty="0">
                <a:ln>
                  <a:noFill/>
                </a:ln>
                <a:solidFill>
                  <a:srgbClr val="898484"/>
                </a:solidFill>
                <a:effectLst/>
                <a:uFillTx/>
                <a:latin typeface="Bradley Hand" pitchFamily="2" charset="77"/>
                <a:ea typeface="Cambria" charset="0"/>
                <a:cs typeface="Cambria" charset="0"/>
                <a:sym typeface="Calibri"/>
              </a:rPr>
              <a:t>!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ECDE6-D50F-4D7E-8FC3-B70A5D623B72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45166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583E2-8CCB-CD4E-B014-3C1FEC5AF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47AFB9-AEA5-B849-9E41-519E6640CA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3CBECD-A9EE-EC4A-9F76-47A428CAD42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12742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14100</TotalTime>
  <Words>894</Words>
  <Application>Microsoft Macintosh PowerPoint</Application>
  <PresentationFormat>Widescreen</PresentationFormat>
  <Paragraphs>157</Paragraphs>
  <Slides>21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Bradley Hand</vt:lpstr>
      <vt:lpstr>Calibri</vt:lpstr>
      <vt:lpstr>Calibri Light</vt:lpstr>
      <vt:lpstr>Cambria</vt:lpstr>
      <vt:lpstr>Garamond</vt:lpstr>
      <vt:lpstr>Wingdings</vt:lpstr>
      <vt:lpstr>Office Theme</vt:lpstr>
      <vt:lpstr>PowerPoint Presentation</vt:lpstr>
      <vt:lpstr>PowerPoint Presentation</vt:lpstr>
      <vt:lpstr>Objective</vt:lpstr>
      <vt:lpstr>PowerPoint Presentation</vt:lpstr>
      <vt:lpstr>Kit Must Haves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Rashid.sally77@gmail.com</cp:lastModifiedBy>
  <cp:revision>93</cp:revision>
  <dcterms:modified xsi:type="dcterms:W3CDTF">2020-11-19T22:52:24Z</dcterms:modified>
</cp:coreProperties>
</file>